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61" r:id="rId5"/>
    <p:sldId id="279" r:id="rId6"/>
    <p:sldId id="259" r:id="rId7"/>
    <p:sldId id="260" r:id="rId8"/>
    <p:sldId id="280" r:id="rId9"/>
    <p:sldId id="289" r:id="rId10"/>
    <p:sldId id="288" r:id="rId11"/>
    <p:sldId id="273" r:id="rId12"/>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Terrell" initials="MT" lastIdx="2" clrIdx="0">
    <p:extLst>
      <p:ext uri="{19B8F6BF-5375-455C-9EA6-DF929625EA0E}">
        <p15:presenceInfo xmlns:p15="http://schemas.microsoft.com/office/powerpoint/2012/main" userId="cb784c21b1a0ec01" providerId="Windows Live"/>
      </p:ext>
    </p:extLst>
  </p:cmAuthor>
  <p:cmAuthor id="2" name="Marcie Bragg" initials="MB" lastIdx="11" clrIdx="1">
    <p:extLst>
      <p:ext uri="{19B8F6BF-5375-455C-9EA6-DF929625EA0E}">
        <p15:presenceInfo xmlns:p15="http://schemas.microsoft.com/office/powerpoint/2012/main" userId="fa5dd7d85636bd0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9" autoAdjust="0"/>
    <p:restoredTop sz="96530" autoAdjust="0"/>
  </p:normalViewPr>
  <p:slideViewPr>
    <p:cSldViewPr snapToGrid="0">
      <p:cViewPr varScale="1">
        <p:scale>
          <a:sx n="82" d="100"/>
          <a:sy n="82" d="100"/>
        </p:scale>
        <p:origin x="581" y="48"/>
      </p:cViewPr>
      <p:guideLst/>
    </p:cSldViewPr>
  </p:slideViewPr>
  <p:outlineViewPr>
    <p:cViewPr>
      <p:scale>
        <a:sx n="33" d="100"/>
        <a:sy n="33" d="100"/>
      </p:scale>
      <p:origin x="0" y="-2947"/>
    </p:cViewPr>
  </p:outlin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76" d="100"/>
          <a:sy n="76" d="100"/>
        </p:scale>
        <p:origin x="67" y="2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41A8EA5B-7CE3-441A-A674-F2D43042F29B}" type="datetimeFigureOut">
              <a:rPr lang="en-US" smtClean="0"/>
              <a:t>10/19/2023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687B0410-C758-4313-A630-C28ECF15EE7D}" type="slidenum">
              <a:rPr lang="en-US" smtClean="0"/>
              <a:t>‹#›</a:t>
            </a:fld>
            <a:endParaRPr lang="en-US"/>
          </a:p>
        </p:txBody>
      </p:sp>
    </p:spTree>
    <p:extLst>
      <p:ext uri="{BB962C8B-B14F-4D97-AF65-F5344CB8AC3E}">
        <p14:creationId xmlns:p14="http://schemas.microsoft.com/office/powerpoint/2010/main" val="526050686"/>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u="sng" dirty="0"/>
          </a:p>
        </p:txBody>
      </p:sp>
      <p:sp>
        <p:nvSpPr>
          <p:cNvPr id="4" name="Slide Number Placeholder 3"/>
          <p:cNvSpPr>
            <a:spLocks noGrp="1"/>
          </p:cNvSpPr>
          <p:nvPr>
            <p:ph type="sldNum" sz="quarter" idx="10"/>
          </p:nvPr>
        </p:nvSpPr>
        <p:spPr/>
        <p:txBody>
          <a:bodyPr/>
          <a:lstStyle/>
          <a:p>
            <a:fld id="{687B0410-C758-4313-A630-C28ECF15EE7D}" type="slidenum">
              <a:rPr lang="en-US" smtClean="0"/>
              <a:t>1</a:t>
            </a:fld>
            <a:endParaRPr lang="en-US" dirty="0"/>
          </a:p>
        </p:txBody>
      </p:sp>
    </p:spTree>
    <p:extLst>
      <p:ext uri="{BB962C8B-B14F-4D97-AF65-F5344CB8AC3E}">
        <p14:creationId xmlns:p14="http://schemas.microsoft.com/office/powerpoint/2010/main" val="3036619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u="sng" dirty="0"/>
          </a:p>
        </p:txBody>
      </p:sp>
      <p:sp>
        <p:nvSpPr>
          <p:cNvPr id="4" name="Slide Number Placeholder 3"/>
          <p:cNvSpPr>
            <a:spLocks noGrp="1"/>
          </p:cNvSpPr>
          <p:nvPr>
            <p:ph type="sldNum" sz="quarter" idx="10"/>
          </p:nvPr>
        </p:nvSpPr>
        <p:spPr/>
        <p:txBody>
          <a:bodyPr/>
          <a:lstStyle/>
          <a:p>
            <a:fld id="{687B0410-C758-4313-A630-C28ECF15EE7D}" type="slidenum">
              <a:rPr lang="en-US" smtClean="0"/>
              <a:t>3</a:t>
            </a:fld>
            <a:endParaRPr lang="en-US"/>
          </a:p>
        </p:txBody>
      </p:sp>
    </p:spTree>
    <p:extLst>
      <p:ext uri="{BB962C8B-B14F-4D97-AF65-F5344CB8AC3E}">
        <p14:creationId xmlns:p14="http://schemas.microsoft.com/office/powerpoint/2010/main" val="3814785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7B0410-C758-4313-A630-C28ECF15EE7D}" type="slidenum">
              <a:rPr lang="en-US" smtClean="0"/>
              <a:t>4</a:t>
            </a:fld>
            <a:endParaRPr lang="en-US"/>
          </a:p>
        </p:txBody>
      </p:sp>
    </p:spTree>
    <p:extLst>
      <p:ext uri="{BB962C8B-B14F-4D97-AF65-F5344CB8AC3E}">
        <p14:creationId xmlns:p14="http://schemas.microsoft.com/office/powerpoint/2010/main" val="3628936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7B0410-C758-4313-A630-C28ECF15EE7D}" type="slidenum">
              <a:rPr lang="en-US" smtClean="0"/>
              <a:t>5</a:t>
            </a:fld>
            <a:endParaRPr lang="en-US"/>
          </a:p>
        </p:txBody>
      </p:sp>
    </p:spTree>
    <p:extLst>
      <p:ext uri="{BB962C8B-B14F-4D97-AF65-F5344CB8AC3E}">
        <p14:creationId xmlns:p14="http://schemas.microsoft.com/office/powerpoint/2010/main" val="2454773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B0410-C758-4313-A630-C28ECF15EE7D}" type="slidenum">
              <a:rPr lang="en-US" smtClean="0"/>
              <a:t>6</a:t>
            </a:fld>
            <a:endParaRPr lang="en-US"/>
          </a:p>
        </p:txBody>
      </p:sp>
    </p:spTree>
    <p:extLst>
      <p:ext uri="{BB962C8B-B14F-4D97-AF65-F5344CB8AC3E}">
        <p14:creationId xmlns:p14="http://schemas.microsoft.com/office/powerpoint/2010/main" val="1954411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CoC Application - This application outlines the </a:t>
            </a:r>
            <a:r>
              <a:rPr lang="en-US" dirty="0" err="1"/>
              <a:t>CoC’s</a:t>
            </a:r>
            <a:r>
              <a:rPr lang="en-US" dirty="0"/>
              <a:t> planning, progress and strategies, and governing structure</a:t>
            </a:r>
          </a:p>
          <a:p>
            <a:r>
              <a:rPr lang="en-US" dirty="0"/>
              <a:t>2. Project Applications - Providers will complete an eSNAPS application for each project for both renewal and/or new/expansion projects seeking funding through the HUD CoC Program competition and submitted to </a:t>
            </a:r>
          </a:p>
          <a:p>
            <a:r>
              <a:rPr lang="en-US" dirty="0"/>
              <a:t>     HUD as a part of the Consolidated Application</a:t>
            </a:r>
          </a:p>
          <a:p>
            <a:r>
              <a:rPr lang="en-US" dirty="0"/>
              <a:t>3. Priority Listing</a:t>
            </a:r>
            <a:r>
              <a:rPr lang="en-US" baseline="0" dirty="0"/>
              <a:t> -t</a:t>
            </a:r>
            <a:r>
              <a:rPr lang="en-US" dirty="0"/>
              <a:t>his listing will provide HUD with information of projects’ rank in order of priority</a:t>
            </a:r>
          </a:p>
          <a:p>
            <a:endParaRPr lang="en-US" dirty="0"/>
          </a:p>
        </p:txBody>
      </p:sp>
      <p:sp>
        <p:nvSpPr>
          <p:cNvPr id="4" name="Slide Number Placeholder 3"/>
          <p:cNvSpPr>
            <a:spLocks noGrp="1"/>
          </p:cNvSpPr>
          <p:nvPr>
            <p:ph type="sldNum" sz="quarter" idx="10"/>
          </p:nvPr>
        </p:nvSpPr>
        <p:spPr/>
        <p:txBody>
          <a:bodyPr/>
          <a:lstStyle/>
          <a:p>
            <a:fld id="{687B0410-C758-4313-A630-C28ECF15EE7D}" type="slidenum">
              <a:rPr lang="en-US" smtClean="0"/>
              <a:t>7</a:t>
            </a:fld>
            <a:endParaRPr lang="en-US"/>
          </a:p>
        </p:txBody>
      </p:sp>
    </p:spTree>
    <p:extLst>
      <p:ext uri="{BB962C8B-B14F-4D97-AF65-F5344CB8AC3E}">
        <p14:creationId xmlns:p14="http://schemas.microsoft.com/office/powerpoint/2010/main" val="1936692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7B0410-C758-4313-A630-C28ECF15EE7D}" type="slidenum">
              <a:rPr lang="en-US" smtClean="0"/>
              <a:t>10</a:t>
            </a:fld>
            <a:endParaRPr lang="en-US"/>
          </a:p>
        </p:txBody>
      </p:sp>
    </p:spTree>
    <p:extLst>
      <p:ext uri="{BB962C8B-B14F-4D97-AF65-F5344CB8AC3E}">
        <p14:creationId xmlns:p14="http://schemas.microsoft.com/office/powerpoint/2010/main" val="406303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10/19/2023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govinfo.gov/content/pkg/CFR-2018-title24-vol3/xml/CFR-2018-title24-vol3-part576.xml#seqnum576.1" TargetMode="External"/><Relationship Id="rId3" Type="http://schemas.openxmlformats.org/officeDocument/2006/relationships/hyperlink" Target="https://www.hudexchange.info/programs/esg/" TargetMode="External"/><Relationship Id="rId7" Type="http://schemas.openxmlformats.org/officeDocument/2006/relationships/hyperlink" Target="https://files.hudexchange.info/resources/documents/ESG-Program-Components-Quick-Reference.pdf#:~:text=Program%20Components%20Quick%20Reference%20Emergency%20Solutions%20Grants%20%28ESG%29,list%20of%20corresponding%20ESG%20activities%20and%20eligible%20costs."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https://www.hudexchange.info/resource/1715/mckinney-vento-homeless-assistance-act-amended-by-hearth-act-of-2009/#:~:text=The%20HEARTH%20Act%20directs%20HUD%20to%20promulgate%20regulations,renames%20it%20the%20Emergency%20Solutions%20Grants%20%28ESG%29%20program." TargetMode="External"/><Relationship Id="rId5" Type="http://schemas.openxmlformats.org/officeDocument/2006/relationships/hyperlink" Target="https://www.hudexchange.info/programs/esg/esg-requirements/" TargetMode="External"/><Relationship Id="rId4" Type="http://schemas.openxmlformats.org/officeDocument/2006/relationships/hyperlink" Target="https://www.hudexchange.info/programs/esg/esg-law-regulations-and-notices/#regulations" TargetMode="External"/><Relationship Id="rId9" Type="http://schemas.openxmlformats.org/officeDocument/2006/relationships/hyperlink" Target="https://starkcountyhomeless.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hud.gov/program_offices/comm_planning/es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hudexchange.info/programs/es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https://www.hudexchange.info/news/huds-definition-of-homelessness-resources-and-guidance/" TargetMode="External"/><Relationship Id="rId4" Type="http://schemas.openxmlformats.org/officeDocument/2006/relationships/hyperlink" Target="https://starkcountyhomeless.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tarkcountyhomeless.org/"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7158" y="3562709"/>
            <a:ext cx="9737271" cy="2428509"/>
          </a:xfrm>
        </p:spPr>
        <p:txBody>
          <a:bodyPr/>
          <a:lstStyle/>
          <a:p>
            <a:pPr algn="ctr"/>
            <a:r>
              <a:rPr lang="en-US" sz="4800" dirty="0">
                <a:latin typeface="Times New Roman" panose="02020603050405020304" pitchFamily="18" charset="0"/>
                <a:cs typeface="Times New Roman" panose="02020603050405020304" pitchFamily="18" charset="0"/>
              </a:rPr>
              <a:t>Emergency Solutions Grant  (ESG)</a:t>
            </a:r>
            <a:br>
              <a:rPr lang="en-US" sz="4800"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Application Workshop  </a:t>
            </a:r>
            <a:br>
              <a:rPr lang="en-US" sz="4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Wednesday,  November  16, 2023</a:t>
            </a:r>
          </a:p>
        </p:txBody>
      </p:sp>
      <p:sp>
        <p:nvSpPr>
          <p:cNvPr id="3" name="Subtitle 2"/>
          <p:cNvSpPr>
            <a:spLocks noGrp="1"/>
          </p:cNvSpPr>
          <p:nvPr>
            <p:ph type="subTitle" idx="1"/>
          </p:nvPr>
        </p:nvSpPr>
        <p:spPr>
          <a:xfrm>
            <a:off x="786491" y="326262"/>
            <a:ext cx="10809515" cy="2208745"/>
          </a:xfrm>
        </p:spPr>
        <p:txBody>
          <a:bodyPr>
            <a:normAutofit/>
          </a:bodyPr>
          <a:lstStyle/>
          <a:p>
            <a:pPr algn="ctr"/>
            <a:r>
              <a:rPr lang="en-US" sz="4400" dirty="0">
                <a:latin typeface="Times New Roman" panose="02020603050405020304" pitchFamily="18" charset="0"/>
                <a:cs typeface="Times New Roman" panose="02020603050405020304" pitchFamily="18" charset="0"/>
              </a:rPr>
              <a:t>Stark Housing Network, Inc.</a:t>
            </a:r>
          </a:p>
          <a:p>
            <a:pPr algn="ctr"/>
            <a:r>
              <a:rPr lang="en-US" sz="1800" dirty="0">
                <a:latin typeface="Times New Roman" panose="02020603050405020304" pitchFamily="18" charset="0"/>
                <a:cs typeface="Times New Roman" panose="02020603050405020304" pitchFamily="18" charset="0"/>
              </a:rPr>
              <a:t>Homeless Continuum of Care of Stark County (HCCSC) Collaborative Applicant</a:t>
            </a:r>
          </a:p>
        </p:txBody>
      </p:sp>
      <p:sp>
        <p:nvSpPr>
          <p:cNvPr id="4" name="TextBox 3"/>
          <p:cNvSpPr txBox="1"/>
          <p:nvPr/>
        </p:nvSpPr>
        <p:spPr>
          <a:xfrm>
            <a:off x="1009647" y="2758134"/>
            <a:ext cx="10586359" cy="36933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548005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107950"/>
            <a:ext cx="10515600" cy="1325563"/>
          </a:xfrm>
        </p:spPr>
        <p:txBody>
          <a:bodyPr/>
          <a:lstStyle/>
          <a:p>
            <a:pPr algn="ctr"/>
            <a:r>
              <a:rPr lang="en-US" dirty="0">
                <a:latin typeface="Times New Roman" panose="02020603050405020304" pitchFamily="18" charset="0"/>
                <a:cs typeface="Times New Roman" panose="02020603050405020304" pitchFamily="18" charset="0"/>
              </a:rPr>
              <a:t>Resources &amp; Guidance  </a:t>
            </a:r>
          </a:p>
        </p:txBody>
      </p:sp>
      <p:sp>
        <p:nvSpPr>
          <p:cNvPr id="3" name="TextBox 2"/>
          <p:cNvSpPr txBox="1"/>
          <p:nvPr/>
        </p:nvSpPr>
        <p:spPr>
          <a:xfrm>
            <a:off x="523875" y="1164134"/>
            <a:ext cx="11106150" cy="569386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hlinkClick r:id="rId3"/>
              </a:rPr>
              <a:t>HUD Exchange </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hlinkClick r:id="rId4"/>
            </a:endParaRPr>
          </a:p>
          <a:p>
            <a:r>
              <a:rPr lang="en-US" sz="2800" u="sng" dirty="0">
                <a:latin typeface="Times New Roman" panose="02020603050405020304" pitchFamily="18" charset="0"/>
                <a:cs typeface="Times New Roman" panose="02020603050405020304" pitchFamily="18" charset="0"/>
                <a:hlinkClick r:id="rId5"/>
              </a:rPr>
              <a:t>ESG Requirements</a:t>
            </a:r>
            <a:endParaRPr lang="en-US" sz="2800" dirty="0">
              <a:latin typeface="Times New Roman" panose="02020603050405020304" pitchFamily="18" charset="0"/>
              <a:cs typeface="Times New Roman" panose="02020603050405020304" pitchFamily="18" charset="0"/>
              <a:hlinkClick r:id="rId4"/>
            </a:endParaRPr>
          </a:p>
          <a:p>
            <a:endParaRPr lang="en-US" sz="2800" dirty="0">
              <a:latin typeface="Times New Roman" panose="02020603050405020304" pitchFamily="18" charset="0"/>
              <a:cs typeface="Times New Roman" panose="02020603050405020304" pitchFamily="18" charset="0"/>
              <a:hlinkClick r:id="rId4"/>
            </a:endParaRPr>
          </a:p>
          <a:p>
            <a:r>
              <a:rPr lang="en-US" sz="2800" dirty="0">
                <a:latin typeface="Times New Roman" panose="02020603050405020304" pitchFamily="18" charset="0"/>
                <a:cs typeface="Times New Roman" panose="02020603050405020304" pitchFamily="18" charset="0"/>
                <a:hlinkClick r:id="rId4"/>
              </a:rPr>
              <a:t>ESG Law, Regulations, and Notices</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hlinkClick r:id="rId6"/>
              </a:rPr>
              <a:t>McKinney-Vento Homeless Assistance Act</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u="sng" dirty="0">
                <a:latin typeface="Times New Roman" panose="02020603050405020304" pitchFamily="18" charset="0"/>
                <a:cs typeface="Times New Roman" panose="02020603050405020304" pitchFamily="18" charset="0"/>
                <a:hlinkClick r:id="rId7"/>
              </a:rPr>
              <a:t>Emergency Solutions Grants (ESG) Program Components Quick Reference</a:t>
            </a:r>
            <a:endParaRPr lang="en-US" sz="2800" u="sng" dirty="0">
              <a:latin typeface="Times New Roman" panose="02020603050405020304" pitchFamily="18" charset="0"/>
              <a:cs typeface="Times New Roman" panose="02020603050405020304" pitchFamily="18" charset="0"/>
            </a:endParaRPr>
          </a:p>
          <a:p>
            <a:endParaRPr lang="en-US" sz="2800" u="sng" dirty="0">
              <a:latin typeface="Times New Roman" panose="02020603050405020304" pitchFamily="18" charset="0"/>
              <a:cs typeface="Times New Roman" panose="02020603050405020304" pitchFamily="18" charset="0"/>
            </a:endParaRPr>
          </a:p>
          <a:p>
            <a:r>
              <a:rPr lang="en-US" sz="2800" u="sng" dirty="0">
                <a:latin typeface="Times New Roman" panose="02020603050405020304" pitchFamily="18" charset="0"/>
                <a:cs typeface="Times New Roman" panose="02020603050405020304" pitchFamily="18" charset="0"/>
                <a:hlinkClick r:id="rId8"/>
              </a:rPr>
              <a:t>ESG Code of Regulations</a:t>
            </a:r>
            <a:endParaRPr lang="en-US" sz="2800" u="sng"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hlinkClick r:id="rId9"/>
              </a:rPr>
              <a:t>StarkCountyhomeless.org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096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07976" y="2456329"/>
            <a:ext cx="5477436" cy="1323439"/>
          </a:xfrm>
          <a:prstGeom prst="rect">
            <a:avLst/>
          </a:prstGeom>
          <a:noFill/>
        </p:spPr>
        <p:txBody>
          <a:bodyPr wrap="square" rtlCol="0">
            <a:spAutoFit/>
          </a:bodyPr>
          <a:lstStyle/>
          <a:p>
            <a:pPr algn="ctr"/>
            <a:r>
              <a:rPr lang="en-US" sz="8000"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06076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Emergency Solutions Grant (ESG)</a:t>
            </a:r>
            <a:br>
              <a:rPr lang="en-US"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Program Overview</a:t>
            </a:r>
          </a:p>
        </p:txBody>
      </p:sp>
      <p:sp>
        <p:nvSpPr>
          <p:cNvPr id="3" name="TextBox 2"/>
          <p:cNvSpPr txBox="1"/>
          <p:nvPr/>
        </p:nvSpPr>
        <p:spPr>
          <a:xfrm>
            <a:off x="743309" y="1775501"/>
            <a:ext cx="11032671" cy="470898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Homeless Emergency Assistance and Rapid Transition to Housing (HEARTH) Act of 2009 amended to the McKinney-Vento Homeless Assistance Act, revised the Emergency Shelter Grants Program and renamed it to the Emergency Solutions Grants (ESG) program. The ESG Interim Rule took effect on January 4, 2012. The change in the program name reflects the change in focus from addressing the needs of homeless people in emergency or transitional shelters to assisting people to quickly regain stability in permanent housing after experiencing a housing crisis and/or homelessness”.</a:t>
            </a:r>
          </a:p>
          <a:p>
            <a:endParaRPr lang="en-US" sz="16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program provides funding to: </a:t>
            </a:r>
            <a:endParaRPr lang="en-US" b="1" dirty="0">
              <a:solidFill>
                <a:srgbClr val="FF0000"/>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Engage homeless individuals and families living on the street;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Improve the number and quality of emergency shelters for homeless individuals and families;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Help operate these shelters;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Provide essential services to shelter residents;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Rapidly re-house homeless individuals and families; and</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Prevent families and individuals from becoming homeless.</a:t>
            </a:r>
          </a:p>
          <a:p>
            <a:endParaRPr lang="en-US" sz="1600" dirty="0"/>
          </a:p>
          <a:p>
            <a:pPr algn="ctr"/>
            <a:r>
              <a:rPr lang="en-US" sz="1600" dirty="0">
                <a:hlinkClick r:id="rId2"/>
              </a:rPr>
              <a:t>https://www.hud.gov/program_offices/comm_planning/esg</a:t>
            </a:r>
            <a:endParaRPr lang="en-US" sz="1600" dirty="0"/>
          </a:p>
        </p:txBody>
      </p:sp>
    </p:spTree>
    <p:extLst>
      <p:ext uri="{BB962C8B-B14F-4D97-AF65-F5344CB8AC3E}">
        <p14:creationId xmlns:p14="http://schemas.microsoft.com/office/powerpoint/2010/main" val="607746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515600" cy="1325563"/>
          </a:xfrm>
        </p:spPr>
        <p:txBody>
          <a:bodyPr>
            <a:noAutofit/>
          </a:bodyPr>
          <a:lstStyle/>
          <a:p>
            <a:pPr algn="ctr"/>
            <a:r>
              <a:rPr lang="en-US" sz="3200" dirty="0">
                <a:latin typeface="Times New Roman" panose="02020603050405020304" pitchFamily="18" charset="0"/>
                <a:cs typeface="Times New Roman" panose="02020603050405020304" pitchFamily="18" charset="0"/>
              </a:rPr>
              <a:t>Emergency Solutions Grant </a:t>
            </a:r>
          </a:p>
        </p:txBody>
      </p:sp>
      <p:sp>
        <p:nvSpPr>
          <p:cNvPr id="3" name="TextBox 2"/>
          <p:cNvSpPr txBox="1"/>
          <p:nvPr/>
        </p:nvSpPr>
        <p:spPr>
          <a:xfrm>
            <a:off x="212271" y="1624159"/>
            <a:ext cx="11217729" cy="5645135"/>
          </a:xfrm>
          <a:prstGeom prst="rect">
            <a:avLst/>
          </a:prstGeom>
          <a:noFill/>
        </p:spPr>
        <p:txBody>
          <a:bodyPr wrap="square" rtlCol="0">
            <a:spAutoFit/>
          </a:bodyPr>
          <a:lstStyle/>
          <a:p>
            <a:pPr marL="457200" indent="-457200">
              <a:lnSpc>
                <a:spcPts val="12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City of Canton is the recipient of the annual Emergency Solutions Grant funding </a:t>
            </a:r>
          </a:p>
          <a:p>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City of Canton holds an annual application competition to award funding to eligible sub-recipients that serve City of Canton residents </a:t>
            </a:r>
          </a:p>
          <a:p>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Project funding decisions are based on the annual dollar amount the City of Canton receives from HUD, the project’s ability to meet threshold requirements and approved funding priorities  </a:t>
            </a:r>
          </a:p>
          <a:p>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Funding opportunities for ESG sub-recipients: </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Emergency shelter</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Homelessness prevention</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Rapid re-housing assistance</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Homeless Management Information System (HMIS)</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Street outreach</a:t>
            </a:r>
          </a:p>
          <a:p>
            <a:pPr marL="914400" lvl="1"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272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69" y="2892287"/>
            <a:ext cx="10515600" cy="3263584"/>
          </a:xfrm>
        </p:spPr>
        <p:txBody>
          <a:bodyPr>
            <a:normAutofit fontScale="90000"/>
          </a:bodyPr>
          <a:lstStyle/>
          <a:p>
            <a:r>
              <a:rPr lang="en-US" sz="3100" i="1" dirty="0">
                <a:latin typeface="Times New Roman" panose="02020603050405020304" pitchFamily="18" charset="0"/>
                <a:cs typeface="Times New Roman" panose="02020603050405020304" pitchFamily="18" charset="0"/>
              </a:rPr>
              <a:t>Collaborative Applicant </a:t>
            </a:r>
            <a:r>
              <a:rPr lang="en-US" sz="3100" dirty="0">
                <a:latin typeface="Times New Roman" panose="02020603050405020304" pitchFamily="18" charset="0"/>
                <a:cs typeface="Times New Roman" panose="02020603050405020304" pitchFamily="18" charset="0"/>
              </a:rPr>
              <a:t>for the Homeless Continuum of Care of Stark County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Contracted by the City of Canton to provide administrative services for ESG funding including the development of program policies, monitoring of program activities, and oversight of the application process</a:t>
            </a:r>
            <a:br>
              <a:rPr lang="en-US" sz="31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288071" y="234496"/>
            <a:ext cx="4170025" cy="1591194"/>
          </a:xfrm>
          <a:prstGeom prst="rect">
            <a:avLst/>
          </a:prstGeom>
        </p:spPr>
      </p:pic>
    </p:spTree>
    <p:extLst>
      <p:ext uri="{BB962C8B-B14F-4D97-AF65-F5344CB8AC3E}">
        <p14:creationId xmlns:p14="http://schemas.microsoft.com/office/powerpoint/2010/main" val="2455659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746125"/>
            <a:ext cx="10515600" cy="1325563"/>
          </a:xfrm>
        </p:spPr>
        <p:txBody>
          <a:bodyPr>
            <a:normAutofit/>
          </a:bodyPr>
          <a:lstStyle/>
          <a:p>
            <a:pPr algn="ctr"/>
            <a:r>
              <a:rPr lang="en-US" dirty="0">
                <a:latin typeface="Times New Roman" panose="02020603050405020304" pitchFamily="18" charset="0"/>
                <a:cs typeface="Times New Roman" panose="02020603050405020304" pitchFamily="18" charset="0"/>
              </a:rPr>
              <a:t>FY2024 ESG Funding Priorities </a:t>
            </a:r>
          </a:p>
        </p:txBody>
      </p:sp>
      <p:sp>
        <p:nvSpPr>
          <p:cNvPr id="3" name="Rectangle 2"/>
          <p:cNvSpPr/>
          <p:nvPr/>
        </p:nvSpPr>
        <p:spPr>
          <a:xfrm>
            <a:off x="604837" y="2524036"/>
            <a:ext cx="10944225" cy="3539430"/>
          </a:xfrm>
          <a:prstGeom prst="rect">
            <a:avLst/>
          </a:prstGeom>
        </p:spPr>
        <p:txBody>
          <a:bodyPr wrap="square">
            <a:spAutoFit/>
          </a:bodyPr>
          <a:lstStyle/>
          <a:p>
            <a:r>
              <a:rPr lang="en-US" sz="2800" u="sng" dirty="0">
                <a:latin typeface="Times New Roman" panose="02020603050405020304" pitchFamily="18" charset="0"/>
                <a:cs typeface="Times New Roman" panose="02020603050405020304" pitchFamily="18" charset="0"/>
              </a:rPr>
              <a:t>In order of priority</a:t>
            </a:r>
            <a:r>
              <a:rPr lang="en-US" sz="2800" dirty="0">
                <a:latin typeface="Times New Roman" panose="02020603050405020304" pitchFamily="18" charset="0"/>
                <a:cs typeface="Times New Roman" panose="02020603050405020304" pitchFamily="18" charset="0"/>
              </a:rPr>
              <a:t>:</a:t>
            </a:r>
          </a:p>
          <a:p>
            <a:pPr marL="971550" lvl="1" indent="-514350">
              <a:buFont typeface="+mj-lt"/>
              <a:buAutoNum type="arabicPeriod"/>
            </a:pPr>
            <a:r>
              <a:rPr lang="en-US" sz="2800" dirty="0">
                <a:latin typeface="Times New Roman" panose="02020603050405020304" pitchFamily="18" charset="0"/>
                <a:cs typeface="Times New Roman" panose="02020603050405020304" pitchFamily="18" charset="0"/>
              </a:rPr>
              <a:t>Homeless Management Information System</a:t>
            </a:r>
          </a:p>
          <a:p>
            <a:pPr marL="971550" lvl="1" indent="-514350">
              <a:buFont typeface="+mj-lt"/>
              <a:buAutoNum type="arabicPeriod"/>
            </a:pPr>
            <a:r>
              <a:rPr lang="en-US" sz="2800" dirty="0">
                <a:latin typeface="Times New Roman" panose="02020603050405020304" pitchFamily="18" charset="0"/>
                <a:cs typeface="Times New Roman" panose="02020603050405020304" pitchFamily="18" charset="0"/>
              </a:rPr>
              <a:t>Homelessness Prevention  </a:t>
            </a:r>
          </a:p>
          <a:p>
            <a:pPr marL="971550" lvl="1" indent="-514350">
              <a:buFont typeface="+mj-lt"/>
              <a:buAutoNum type="arabicPeriod"/>
            </a:pPr>
            <a:r>
              <a:rPr lang="en-US" sz="2800" dirty="0">
                <a:latin typeface="Times New Roman" panose="02020603050405020304" pitchFamily="18" charset="0"/>
                <a:cs typeface="Times New Roman" panose="02020603050405020304" pitchFamily="18" charset="0"/>
              </a:rPr>
              <a:t>Emergency Shelter</a:t>
            </a:r>
          </a:p>
          <a:p>
            <a:pPr marL="914400" lvl="1" indent="-457200">
              <a:buFont typeface="Wingdings" panose="05000000000000000000" pitchFamily="2" charset="2"/>
              <a:buChar char="§"/>
            </a:pP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Funding priorities are recommended to the City of Canton by the Homeless Continuum of Care of Stark County (HCCSC)</a:t>
            </a:r>
          </a:p>
          <a:p>
            <a:pPr lvl="1" algn="ct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021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929" y="544740"/>
            <a:ext cx="10515600" cy="1325563"/>
          </a:xfrm>
        </p:spPr>
        <p:txBody>
          <a:bodyPr>
            <a:normAutofit/>
          </a:bodyPr>
          <a:lstStyle/>
          <a:p>
            <a:pPr algn="ctr"/>
            <a:r>
              <a:rPr lang="en-US" sz="3600" dirty="0">
                <a:latin typeface="Times New Roman" panose="02020603050405020304" pitchFamily="18" charset="0"/>
                <a:cs typeface="Times New Roman" panose="02020603050405020304" pitchFamily="18" charset="0"/>
              </a:rPr>
              <a:t>ESG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Threshold Requirements</a:t>
            </a:r>
          </a:p>
        </p:txBody>
      </p:sp>
      <p:sp>
        <p:nvSpPr>
          <p:cNvPr id="3" name="TextBox 2"/>
          <p:cNvSpPr txBox="1"/>
          <p:nvPr/>
        </p:nvSpPr>
        <p:spPr>
          <a:xfrm>
            <a:off x="625929" y="2086235"/>
            <a:ext cx="11146971"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Abide by </a:t>
            </a:r>
            <a:r>
              <a:rPr lang="en-US" sz="2800" dirty="0">
                <a:latin typeface="Times New Roman" panose="02020603050405020304" pitchFamily="18" charset="0"/>
                <a:cs typeface="Times New Roman" panose="02020603050405020304" pitchFamily="18" charset="0"/>
                <a:hlinkClick r:id="rId3"/>
              </a:rPr>
              <a:t>ESG Regulations</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4"/>
              </a:rPr>
              <a:t>HMIS</a:t>
            </a:r>
            <a:r>
              <a:rPr lang="en-US" sz="2800" dirty="0">
                <a:latin typeface="Times New Roman" panose="02020603050405020304" pitchFamily="18" charset="0"/>
                <a:cs typeface="Times New Roman" panose="02020603050405020304" pitchFamily="18" charset="0"/>
              </a:rPr>
              <a:t> and </a:t>
            </a:r>
            <a:r>
              <a:rPr lang="en-US" sz="2800" dirty="0">
                <a:latin typeface="Times New Roman" panose="02020603050405020304" pitchFamily="18" charset="0"/>
                <a:cs typeface="Times New Roman" panose="02020603050405020304" pitchFamily="18" charset="0"/>
                <a:hlinkClick r:id="rId4"/>
              </a:rPr>
              <a:t>Coordinated Entry </a:t>
            </a:r>
            <a:r>
              <a:rPr lang="en-US" sz="2800" dirty="0">
                <a:latin typeface="Times New Roman" panose="02020603050405020304" pitchFamily="18" charset="0"/>
                <a:cs typeface="Times New Roman" panose="02020603050405020304" pitchFamily="18" charset="0"/>
              </a:rPr>
              <a:t>(CE) Requirements</a:t>
            </a:r>
          </a:p>
          <a:p>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Comply with the HUD’s definition of  “Homeless” or  “At Risk of Homelessness” </a:t>
            </a:r>
            <a:r>
              <a:rPr lang="en-US" sz="1800" u="sng" dirty="0">
                <a:solidFill>
                  <a:srgbClr val="0000FF"/>
                </a:solidFill>
                <a:effectLst/>
                <a:latin typeface="Cambria" panose="02040503050406030204" pitchFamily="18" charset="0"/>
                <a:ea typeface="Calibri" panose="020F0502020204030204" pitchFamily="34" charset="0"/>
                <a:hlinkClick r:id="rId5"/>
              </a:rPr>
              <a:t>HUD's Definition of Homelessness: Resources and Guidance - HUD Exchange</a:t>
            </a:r>
            <a:endParaRPr lang="en-US" sz="1800" dirty="0">
              <a:effectLst/>
              <a:latin typeface="Calibri" panose="020F0502020204030204" pitchFamily="34" charset="0"/>
              <a:ea typeface="Calibri" panose="020F0502020204030204" pitchFamily="34" charset="0"/>
            </a:endParaRPr>
          </a:p>
          <a:p>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1:1 match with sources that meet match requirements identified in ESG interim regulations – 24 CFR 576.201</a:t>
            </a:r>
          </a:p>
          <a:p>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Agencies applying must actively participate in the Homeless Continuum of Care of Stark County (HCCSC)</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71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385" y="1107927"/>
            <a:ext cx="10515600" cy="1325563"/>
          </a:xfrm>
        </p:spPr>
        <p:txBody>
          <a:bodyPr>
            <a:normAutofit fontScale="90000"/>
          </a:bodyPr>
          <a:lstStyle/>
          <a:p>
            <a:r>
              <a:rPr lang="en-US" sz="4800" dirty="0">
                <a:latin typeface="Times New Roman" panose="02020603050405020304" pitchFamily="18" charset="0"/>
                <a:cs typeface="Times New Roman" panose="02020603050405020304" pitchFamily="18" charset="0"/>
              </a:rPr>
              <a:t>City of Canton ESG Application Resources</a:t>
            </a:r>
          </a:p>
        </p:txBody>
      </p:sp>
      <p:sp>
        <p:nvSpPr>
          <p:cNvPr id="4" name="Rectangle 3"/>
          <p:cNvSpPr/>
          <p:nvPr/>
        </p:nvSpPr>
        <p:spPr>
          <a:xfrm>
            <a:off x="234248" y="2278648"/>
            <a:ext cx="11518445" cy="3108543"/>
          </a:xfrm>
          <a:prstGeom prst="rect">
            <a:avLst/>
          </a:prstGeom>
        </p:spPr>
        <p:txBody>
          <a:bodyPr wrap="square">
            <a:spAutoFit/>
          </a:bodyPr>
          <a:lstStyle/>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FY2024 ESG Local Application Guidance</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FY2024 ESG Project Applications</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FY2024 ESG Local Scoring Form</a:t>
            </a:r>
          </a:p>
          <a:p>
            <a:pPr lvl="1" algn="ctr"/>
            <a:r>
              <a:rPr lang="en-US" sz="2800" dirty="0">
                <a:latin typeface="Times New Roman" panose="02020603050405020304" pitchFamily="18" charset="0"/>
                <a:cs typeface="Times New Roman" panose="02020603050405020304" pitchFamily="18" charset="0"/>
              </a:rPr>
              <a:t> </a:t>
            </a:r>
          </a:p>
          <a:p>
            <a:pPr lvl="1"/>
            <a:endParaRPr lang="en-US" sz="2800" dirty="0">
              <a:latin typeface="Times New Roman" panose="02020603050405020304" pitchFamily="18" charset="0"/>
              <a:cs typeface="Times New Roman" panose="02020603050405020304" pitchFamily="18" charset="0"/>
            </a:endParaRPr>
          </a:p>
          <a:p>
            <a:pPr lvl="1" algn="ctr"/>
            <a:r>
              <a:rPr lang="en-US" sz="2800" dirty="0">
                <a:latin typeface="Times New Roman" panose="02020603050405020304" pitchFamily="18" charset="0"/>
                <a:cs typeface="Times New Roman" panose="02020603050405020304" pitchFamily="18" charset="0"/>
              </a:rPr>
              <a:t>All FY2023 Emergency Solutions Grant (ESG) documents are located on the funding page </a:t>
            </a:r>
            <a:r>
              <a:rPr lang="en-US" sz="2800" dirty="0">
                <a:latin typeface="Times New Roman" panose="02020603050405020304" pitchFamily="18" charset="0"/>
                <a:cs typeface="Times New Roman" panose="02020603050405020304" pitchFamily="18" charset="0"/>
                <a:hlinkClick r:id="rId3"/>
              </a:rPr>
              <a:t>Starkcountyhomeless.org </a:t>
            </a:r>
            <a:r>
              <a:rPr lang="en-US" sz="2800" dirty="0">
                <a:latin typeface="Times New Roman" panose="02020603050405020304" pitchFamily="18" charset="0"/>
                <a:cs typeface="Times New Roman" panose="02020603050405020304" pitchFamily="18" charset="0"/>
              </a:rPr>
              <a:t>website</a:t>
            </a:r>
          </a:p>
        </p:txBody>
      </p:sp>
      <p:pic>
        <p:nvPicPr>
          <p:cNvPr id="5" name="Picture 4"/>
          <p:cNvPicPr>
            <a:picLocks noChangeAspect="1"/>
          </p:cNvPicPr>
          <p:nvPr/>
        </p:nvPicPr>
        <p:blipFill>
          <a:blip r:embed="rId4"/>
          <a:stretch>
            <a:fillRect/>
          </a:stretch>
        </p:blipFill>
        <p:spPr>
          <a:xfrm>
            <a:off x="7837918" y="250677"/>
            <a:ext cx="3848100" cy="857250"/>
          </a:xfrm>
          <a:prstGeom prst="rect">
            <a:avLst/>
          </a:prstGeom>
        </p:spPr>
      </p:pic>
    </p:spTree>
    <p:extLst>
      <p:ext uri="{BB962C8B-B14F-4D97-AF65-F5344CB8AC3E}">
        <p14:creationId xmlns:p14="http://schemas.microsoft.com/office/powerpoint/2010/main" val="514130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ESG Competition Timeline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&amp; Submission</a:t>
            </a:r>
          </a:p>
        </p:txBody>
      </p:sp>
      <p:sp>
        <p:nvSpPr>
          <p:cNvPr id="3" name="Rectangle 2"/>
          <p:cNvSpPr/>
          <p:nvPr/>
        </p:nvSpPr>
        <p:spPr>
          <a:xfrm>
            <a:off x="838200" y="2140714"/>
            <a:ext cx="10467975" cy="2893100"/>
          </a:xfrm>
          <a:prstGeom prst="rect">
            <a:avLst/>
          </a:prstGeom>
        </p:spPr>
        <p:txBody>
          <a:bodyPr wrap="square">
            <a:spAutoFit/>
          </a:bodyPr>
          <a:lstStyle/>
          <a:p>
            <a:pPr marL="466090" marR="0" indent="-457200" algn="just">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Application period opened on </a:t>
            </a:r>
            <a:r>
              <a:rPr lang="en-US" sz="2800" b="1" dirty="0">
                <a:solidFill>
                  <a:schemeClr val="accent6">
                    <a:lumMod val="60000"/>
                    <a:lumOff val="40000"/>
                  </a:schemeClr>
                </a:solidFill>
                <a:latin typeface="Times New Roman" panose="02020603050405020304" pitchFamily="18" charset="0"/>
                <a:ea typeface="Times New Roman" panose="02020603050405020304" pitchFamily="18" charset="0"/>
              </a:rPr>
              <a:t>November 1, 2023</a:t>
            </a:r>
          </a:p>
          <a:p>
            <a:pPr marL="8890" marR="0" algn="just">
              <a:spcBef>
                <a:spcPts val="0"/>
              </a:spcBef>
              <a:spcAft>
                <a:spcPts val="0"/>
              </a:spcAft>
            </a:pPr>
            <a:r>
              <a:rPr lang="en-US" sz="2800" dirty="0">
                <a:latin typeface="Times New Roman" panose="02020603050405020304" pitchFamily="18" charset="0"/>
                <a:ea typeface="Times New Roman" panose="02020603050405020304" pitchFamily="18" charset="0"/>
              </a:rPr>
              <a:t> </a:t>
            </a:r>
          </a:p>
          <a:p>
            <a:pPr marL="466090" marR="0" indent="-457200" algn="just">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Application period ends on </a:t>
            </a:r>
            <a:r>
              <a:rPr lang="en-US" sz="2800" b="1" dirty="0">
                <a:solidFill>
                  <a:schemeClr val="accent6">
                    <a:lumMod val="60000"/>
                    <a:lumOff val="40000"/>
                  </a:schemeClr>
                </a:solidFill>
                <a:latin typeface="Times New Roman" panose="02020603050405020304" pitchFamily="18" charset="0"/>
                <a:ea typeface="Times New Roman" panose="02020603050405020304" pitchFamily="18" charset="0"/>
              </a:rPr>
              <a:t>November 30, 2023 (11:59 pm)</a:t>
            </a:r>
          </a:p>
          <a:p>
            <a:pPr marL="466090" marR="0" indent="-457200" algn="just">
              <a:spcBef>
                <a:spcPts val="0"/>
              </a:spcBef>
              <a:spcAft>
                <a:spcPts val="0"/>
              </a:spcAft>
              <a:buFont typeface="Arial" panose="020B0604020202020204" pitchFamily="34" charset="0"/>
              <a:buChar char="•"/>
            </a:pPr>
            <a:endParaRPr lang="en-US" sz="2800" b="1" dirty="0">
              <a:solidFill>
                <a:schemeClr val="accent6">
                  <a:lumMod val="60000"/>
                  <a:lumOff val="40000"/>
                </a:schemeClr>
              </a:solidFill>
              <a:latin typeface="Times New Roman" panose="02020603050405020304" pitchFamily="18" charset="0"/>
              <a:ea typeface="Times New Roman" panose="02020603050405020304" pitchFamily="18" charset="0"/>
            </a:endParaRPr>
          </a:p>
          <a:p>
            <a:pPr marL="466090" marR="0" indent="-457200" algn="just">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 Applications must be submitted to the Stark Housing Network, Inc. </a:t>
            </a:r>
          </a:p>
          <a:p>
            <a:pPr marL="8890" marR="0" algn="just">
              <a:spcBef>
                <a:spcPts val="0"/>
              </a:spcBef>
              <a:spcAft>
                <a:spcPts val="0"/>
              </a:spcAft>
            </a:pPr>
            <a:endParaRPr lang="en-US" dirty="0">
              <a:latin typeface="Times New Roman" panose="02020603050405020304" pitchFamily="18" charset="0"/>
              <a:ea typeface="Times New Roman" panose="02020603050405020304" pitchFamily="18" charset="0"/>
            </a:endParaRPr>
          </a:p>
          <a:p>
            <a:pPr marL="8890" marR="0" algn="ctr">
              <a:spcBef>
                <a:spcPts val="0"/>
              </a:spcBef>
              <a:spcAft>
                <a:spcPts val="0"/>
              </a:spcAft>
            </a:pPr>
            <a:r>
              <a:rPr lang="en-US" dirty="0">
                <a:latin typeface="Times New Roman" panose="02020603050405020304" pitchFamily="18" charset="0"/>
                <a:ea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rPr>
              <a:t>mbragg@starkhousingnetwork.org</a:t>
            </a:r>
            <a:endParaRPr lang="en-US" sz="2400" dirty="0"/>
          </a:p>
        </p:txBody>
      </p:sp>
    </p:spTree>
    <p:extLst>
      <p:ext uri="{BB962C8B-B14F-4D97-AF65-F5344CB8AC3E}">
        <p14:creationId xmlns:p14="http://schemas.microsoft.com/office/powerpoint/2010/main" val="257028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Helpful Tips</a:t>
            </a:r>
          </a:p>
        </p:txBody>
      </p:sp>
      <p:sp>
        <p:nvSpPr>
          <p:cNvPr id="3" name="TextBox 2"/>
          <p:cNvSpPr txBox="1"/>
          <p:nvPr/>
        </p:nvSpPr>
        <p:spPr>
          <a:xfrm>
            <a:off x="1219200" y="1690688"/>
            <a:ext cx="10287000" cy="4031873"/>
          </a:xfrm>
          <a:prstGeom prst="rect">
            <a:avLst/>
          </a:prstGeom>
          <a:noFill/>
        </p:spPr>
        <p:txBody>
          <a:bodyPr wrap="square" rtlCol="0">
            <a:spAutoFit/>
          </a:bodyPr>
          <a:lstStyle/>
          <a:p>
            <a:pPr marL="457200" indent="-45720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Review the ESG Application Guidance, ESG Application, and all required attachments before submission</a:t>
            </a:r>
          </a:p>
          <a:p>
            <a:endParaRPr lang="en-US" sz="32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Double check all attachments are submitted with the ESG application </a:t>
            </a:r>
          </a:p>
          <a:p>
            <a:endParaRPr lang="en-US" sz="32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Complete all elements of the ESG Application for funding consideration</a:t>
            </a:r>
          </a:p>
        </p:txBody>
      </p:sp>
    </p:spTree>
    <p:extLst>
      <p:ext uri="{BB962C8B-B14F-4D97-AF65-F5344CB8AC3E}">
        <p14:creationId xmlns:p14="http://schemas.microsoft.com/office/powerpoint/2010/main" val="397441702"/>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3682</TotalTime>
  <Words>721</Words>
  <Application>Microsoft Office PowerPoint</Application>
  <PresentationFormat>Widescreen</PresentationFormat>
  <Paragraphs>92</Paragraphs>
  <Slides>11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Cambria</vt:lpstr>
      <vt:lpstr>Corbel</vt:lpstr>
      <vt:lpstr>Times New Roman</vt:lpstr>
      <vt:lpstr>Wingdings</vt:lpstr>
      <vt:lpstr>Depth</vt:lpstr>
      <vt:lpstr>Emergency Solutions Grant  (ESG) Application Workshop   Wednesday,  November  16, 2023</vt:lpstr>
      <vt:lpstr>Emergency Solutions Grant (ESG) Program Overview</vt:lpstr>
      <vt:lpstr>Emergency Solutions Grant </vt:lpstr>
      <vt:lpstr>Collaborative Applicant for the Homeless Continuum of Care of Stark County     Contracted by the City of Canton to provide administrative services for ESG funding including the development of program policies, monitoring of program activities, and oversight of the application process      </vt:lpstr>
      <vt:lpstr>FY2024 ESG Funding Priorities </vt:lpstr>
      <vt:lpstr>ESG Threshold Requirements</vt:lpstr>
      <vt:lpstr>City of Canton ESG Application Resources</vt:lpstr>
      <vt:lpstr>ESG Competition Timeline  &amp; Submission</vt:lpstr>
      <vt:lpstr>Helpful Tips</vt:lpstr>
      <vt:lpstr>Resources &amp; Guidance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Application Workshop   TBD</dc:title>
  <dc:creator>Melissa Terrell</dc:creator>
  <cp:lastModifiedBy>Lisa Warden</cp:lastModifiedBy>
  <cp:revision>152</cp:revision>
  <dcterms:created xsi:type="dcterms:W3CDTF">2020-06-01T10:37:33Z</dcterms:created>
  <dcterms:modified xsi:type="dcterms:W3CDTF">2023-10-19T15:06:41Z</dcterms:modified>
</cp:coreProperties>
</file>