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9144000" cy="6858000"/>
  <p:embeddedFontLst>
    <p:embeddedFont>
      <p:font typeface="IBM Plex Serif"/>
      <p:regular r:id="rId26"/>
      <p:bold r:id="rId27"/>
      <p:italic r:id="rId28"/>
      <p:boldItalic r:id="rId29"/>
    </p:embeddedFont>
    <p:embeddedFont>
      <p:font typeface="Corbel"/>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QrrK42bIgw1b8GjpJ65S5FdnM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BMPlexSerif-regular.fntdata"/><Relationship Id="rId25" Type="http://schemas.openxmlformats.org/officeDocument/2006/relationships/slide" Target="slides/slide21.xml"/><Relationship Id="rId28" Type="http://schemas.openxmlformats.org/officeDocument/2006/relationships/font" Target="fonts/IBMPlexSerif-italic.fntdata"/><Relationship Id="rId27" Type="http://schemas.openxmlformats.org/officeDocument/2006/relationships/font" Target="fonts/IBMPlexSerif-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BMPlexSerif-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7.xml"/><Relationship Id="rId33" Type="http://schemas.openxmlformats.org/officeDocument/2006/relationships/font" Target="fonts/Corbel-boldItalic.fntdata"/><Relationship Id="rId10" Type="http://schemas.openxmlformats.org/officeDocument/2006/relationships/slide" Target="slides/slide6.xml"/><Relationship Id="rId32" Type="http://schemas.openxmlformats.org/officeDocument/2006/relationships/font" Target="fonts/Corbel-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1400" u="sng"/>
          </a:p>
        </p:txBody>
      </p:sp>
      <p:sp>
        <p:nvSpPr>
          <p:cNvPr id="140" name="Google Shape;140;p1: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0: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2800"/>
          </a:p>
        </p:txBody>
      </p:sp>
      <p:sp>
        <p:nvSpPr>
          <p:cNvPr id="244" name="Google Shape;244;p11: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3: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4: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4: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6: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6: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7: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7: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0: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0: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i="0" u="sng"/>
          </a:p>
        </p:txBody>
      </p:sp>
      <p:sp>
        <p:nvSpPr>
          <p:cNvPr id="167" name="Google Shape;167;p5: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241300" lvl="1" marL="800100" rtl="0" algn="l">
              <a:spcBef>
                <a:spcPts val="0"/>
              </a:spcBef>
              <a:spcAft>
                <a:spcPts val="0"/>
              </a:spcAft>
              <a:buClr>
                <a:schemeClr val="dk1"/>
              </a:buClr>
              <a:buSzPts val="1600"/>
              <a:buFont typeface="Noto Sans Symbols"/>
              <a:buNone/>
            </a:pPr>
            <a:r>
              <a:t/>
            </a:r>
            <a:endParaRPr b="1" i="0" u="sng"/>
          </a:p>
        </p:txBody>
      </p:sp>
      <p:sp>
        <p:nvSpPr>
          <p:cNvPr id="174" name="Google Shape;174;p6: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7: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9: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209800" y="4464028"/>
            <a:ext cx="9144000" cy="164149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2209799" y="3694375"/>
            <a:ext cx="9144000" cy="754025"/>
          </a:xfrm>
          <a:prstGeom prst="rect">
            <a:avLst/>
          </a:prstGeom>
          <a:noFill/>
          <a:ln>
            <a:noFill/>
          </a:ln>
        </p:spPr>
        <p:txBody>
          <a:bodyPr anchorCtr="0" anchor="b" bIns="45700" lIns="91425" spcFirstLastPara="1" rIns="91425" wrap="square" tIns="45700">
            <a:normAutofit/>
          </a:bodyPr>
          <a:lstStyle>
            <a:lvl1pPr lvl="0" algn="r">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32"/>
          <p:cNvSpPr txBox="1"/>
          <p:nvPr>
            <p:ph type="title"/>
          </p:nvPr>
        </p:nvSpPr>
        <p:spPr>
          <a:xfrm>
            <a:off x="839788" y="4367160"/>
            <a:ext cx="105156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p:nvPr>
            <p:ph idx="2" type="pic"/>
          </p:nvPr>
        </p:nvSpPr>
        <p:spPr>
          <a:xfrm>
            <a:off x="839788" y="987425"/>
            <a:ext cx="10515600" cy="3379735"/>
          </a:xfrm>
          <a:prstGeom prst="rect">
            <a:avLst/>
          </a:prstGeom>
          <a:noFill/>
          <a:ln>
            <a:noFill/>
          </a:ln>
        </p:spPr>
      </p:sp>
      <p:sp>
        <p:nvSpPr>
          <p:cNvPr id="75" name="Google Shape;75;p32"/>
          <p:cNvSpPr txBox="1"/>
          <p:nvPr>
            <p:ph idx="1" type="body"/>
          </p:nvPr>
        </p:nvSpPr>
        <p:spPr>
          <a:xfrm>
            <a:off x="839788" y="5186516"/>
            <a:ext cx="10514012"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6" name="Google Shape;7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3"/>
          <p:cNvSpPr txBox="1"/>
          <p:nvPr>
            <p:ph type="title"/>
          </p:nvPr>
        </p:nvSpPr>
        <p:spPr>
          <a:xfrm>
            <a:off x="839788" y="365125"/>
            <a:ext cx="105156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3"/>
          <p:cNvSpPr txBox="1"/>
          <p:nvPr>
            <p:ph idx="1" type="body"/>
          </p:nvPr>
        </p:nvSpPr>
        <p:spPr>
          <a:xfrm>
            <a:off x="839788" y="4489399"/>
            <a:ext cx="10514012"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2" name="Google Shape;8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4"/>
          <p:cNvSpPr txBox="1"/>
          <p:nvPr>
            <p:ph type="title"/>
          </p:nvPr>
        </p:nvSpPr>
        <p:spPr>
          <a:xfrm>
            <a:off x="1446212" y="365125"/>
            <a:ext cx="9302752" cy="29929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4"/>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8" name="Google Shape;88;p34"/>
          <p:cNvSpPr txBox="1"/>
          <p:nvPr>
            <p:ph idx="2" type="body"/>
          </p:nvPr>
        </p:nvSpPr>
        <p:spPr>
          <a:xfrm>
            <a:off x="838200" y="4501729"/>
            <a:ext cx="10512424"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34"/>
          <p:cNvSpPr txBox="1"/>
          <p:nvPr/>
        </p:nvSpPr>
        <p:spPr>
          <a:xfrm>
            <a:off x="1111044"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orbel"/>
              <a:buNone/>
            </a:pPr>
            <a:r>
              <a:rPr b="0" lang="en-US" sz="8000" cap="none">
                <a:solidFill>
                  <a:schemeClr val="lt1"/>
                </a:solidFill>
                <a:latin typeface="Corbel"/>
                <a:ea typeface="Corbel"/>
                <a:cs typeface="Corbel"/>
                <a:sym typeface="Corbel"/>
              </a:rPr>
              <a:t>“</a:t>
            </a:r>
            <a:endParaRPr/>
          </a:p>
        </p:txBody>
      </p:sp>
      <p:sp>
        <p:nvSpPr>
          <p:cNvPr id="93" name="Google Shape;93;p34"/>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orbel"/>
              <a:buNone/>
            </a:pPr>
            <a:r>
              <a:rPr b="0" lang="en-US" sz="8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5"/>
          <p:cNvSpPr txBox="1"/>
          <p:nvPr>
            <p:ph type="title"/>
          </p:nvPr>
        </p:nvSpPr>
        <p:spPr>
          <a:xfrm>
            <a:off x="839788" y="2326967"/>
            <a:ext cx="105156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5"/>
          <p:cNvSpPr txBox="1"/>
          <p:nvPr>
            <p:ph idx="1" type="body"/>
          </p:nvPr>
        </p:nvSpPr>
        <p:spPr>
          <a:xfrm>
            <a:off x="839788" y="4850581"/>
            <a:ext cx="10514012"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7" name="Google Shape;9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6"/>
          <p:cNvSpPr txBox="1"/>
          <p:nvPr>
            <p:ph idx="1" type="body"/>
          </p:nvPr>
        </p:nvSpPr>
        <p:spPr>
          <a:xfrm>
            <a:off x="1337282" y="188595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3" name="Google Shape;103;p36"/>
          <p:cNvSpPr txBox="1"/>
          <p:nvPr>
            <p:ph idx="2" type="body"/>
          </p:nvPr>
        </p:nvSpPr>
        <p:spPr>
          <a:xfrm>
            <a:off x="1356798" y="257175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4" name="Google Shape;104;p36"/>
          <p:cNvSpPr txBox="1"/>
          <p:nvPr>
            <p:ph idx="3" type="body"/>
          </p:nvPr>
        </p:nvSpPr>
        <p:spPr>
          <a:xfrm>
            <a:off x="4587994" y="188595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5" name="Google Shape;105;p36"/>
          <p:cNvSpPr txBox="1"/>
          <p:nvPr>
            <p:ph idx="4" type="body"/>
          </p:nvPr>
        </p:nvSpPr>
        <p:spPr>
          <a:xfrm>
            <a:off x="4577441" y="257175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6" name="Google Shape;106;p36"/>
          <p:cNvSpPr txBox="1"/>
          <p:nvPr>
            <p:ph idx="5" type="body"/>
          </p:nvPr>
        </p:nvSpPr>
        <p:spPr>
          <a:xfrm>
            <a:off x="7829035" y="188595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7" name="Google Shape;107;p36"/>
          <p:cNvSpPr txBox="1"/>
          <p:nvPr>
            <p:ph idx="6" type="body"/>
          </p:nvPr>
        </p:nvSpPr>
        <p:spPr>
          <a:xfrm>
            <a:off x="7829035" y="257175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8" name="Google Shape;10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7"/>
          <p:cNvSpPr txBox="1"/>
          <p:nvPr>
            <p:ph idx="1" type="body"/>
          </p:nvPr>
        </p:nvSpPr>
        <p:spPr>
          <a:xfrm>
            <a:off x="1332085" y="4297503"/>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4" name="Google Shape;114;p37"/>
          <p:cNvSpPr/>
          <p:nvPr>
            <p:ph idx="2" type="pic"/>
          </p:nvPr>
        </p:nvSpPr>
        <p:spPr>
          <a:xfrm>
            <a:off x="1332085" y="2256354"/>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5" name="Google Shape;115;p37"/>
          <p:cNvSpPr txBox="1"/>
          <p:nvPr>
            <p:ph idx="3" type="body"/>
          </p:nvPr>
        </p:nvSpPr>
        <p:spPr>
          <a:xfrm>
            <a:off x="1332085" y="4873765"/>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6" name="Google Shape;116;p37"/>
          <p:cNvSpPr txBox="1"/>
          <p:nvPr>
            <p:ph idx="4" type="body"/>
          </p:nvPr>
        </p:nvSpPr>
        <p:spPr>
          <a:xfrm>
            <a:off x="4568997" y="4297503"/>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7" name="Google Shape;117;p37"/>
          <p:cNvSpPr/>
          <p:nvPr>
            <p:ph idx="5" type="pic"/>
          </p:nvPr>
        </p:nvSpPr>
        <p:spPr>
          <a:xfrm>
            <a:off x="4568996" y="2256354"/>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8" name="Google Shape;118;p37"/>
          <p:cNvSpPr txBox="1"/>
          <p:nvPr>
            <p:ph idx="6" type="body"/>
          </p:nvPr>
        </p:nvSpPr>
        <p:spPr>
          <a:xfrm>
            <a:off x="4567644" y="4873764"/>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9" name="Google Shape;119;p37"/>
          <p:cNvSpPr txBox="1"/>
          <p:nvPr>
            <p:ph idx="7" type="body"/>
          </p:nvPr>
        </p:nvSpPr>
        <p:spPr>
          <a:xfrm>
            <a:off x="7804322" y="4297503"/>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0" name="Google Shape;120;p37"/>
          <p:cNvSpPr/>
          <p:nvPr>
            <p:ph idx="8" type="pic"/>
          </p:nvPr>
        </p:nvSpPr>
        <p:spPr>
          <a:xfrm>
            <a:off x="7804321" y="2256354"/>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1" name="Google Shape;121;p37"/>
          <p:cNvSpPr txBox="1"/>
          <p:nvPr>
            <p:ph idx="9" type="body"/>
          </p:nvPr>
        </p:nvSpPr>
        <p:spPr>
          <a:xfrm>
            <a:off x="7804197" y="4873762"/>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2" name="Google Shape;12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8"/>
          <p:cNvSpPr txBox="1"/>
          <p:nvPr>
            <p:ph idx="1" type="body"/>
          </p:nvPr>
        </p:nvSpPr>
        <p:spPr>
          <a:xfrm rot="5400000">
            <a:off x="4061231" y="-1115606"/>
            <a:ext cx="4351338" cy="10233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8" name="Google Shape;12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4" name="Google Shape;13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 name="Google Shape;2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6"/>
          <p:cNvSpPr txBox="1"/>
          <p:nvPr>
            <p:ph type="ctrTitle"/>
          </p:nvPr>
        </p:nvSpPr>
        <p:spPr>
          <a:xfrm>
            <a:off x="854532" y="4464028"/>
            <a:ext cx="9144000" cy="16414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6"/>
          <p:cNvSpPr txBox="1"/>
          <p:nvPr>
            <p:ph idx="1" type="subTitle"/>
          </p:nvPr>
        </p:nvSpPr>
        <p:spPr>
          <a:xfrm>
            <a:off x="854532" y="3693674"/>
            <a:ext cx="9144000" cy="754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5" name="Google Shape;3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7"/>
          <p:cNvSpPr txBox="1"/>
          <p:nvPr>
            <p:ph idx="1" type="body"/>
          </p:nvPr>
        </p:nvSpPr>
        <p:spPr>
          <a:xfrm>
            <a:off x="1120000" y="1825625"/>
            <a:ext cx="502521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27"/>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 type="body"/>
          </p:nvPr>
        </p:nvSpPr>
        <p:spPr>
          <a:xfrm>
            <a:off x="1120000" y="1681163"/>
            <a:ext cx="502521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8" name="Google Shape;48;p28"/>
          <p:cNvSpPr txBox="1"/>
          <p:nvPr>
            <p:ph idx="2" type="body"/>
          </p:nvPr>
        </p:nvSpPr>
        <p:spPr>
          <a:xfrm>
            <a:off x="1120000" y="2505075"/>
            <a:ext cx="5025216"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 name="Google Shape;49;p28"/>
          <p:cNvSpPr txBox="1"/>
          <p:nvPr>
            <p:ph idx="3" type="body"/>
          </p:nvPr>
        </p:nvSpPr>
        <p:spPr>
          <a:xfrm>
            <a:off x="6319840" y="1681163"/>
            <a:ext cx="50355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28"/>
          <p:cNvSpPr txBox="1"/>
          <p:nvPr>
            <p:ph idx="4" type="body"/>
          </p:nvPr>
        </p:nvSpPr>
        <p:spPr>
          <a:xfrm>
            <a:off x="6319840" y="2505075"/>
            <a:ext cx="503554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1" name="Google Shape;61;p30"/>
          <p:cNvSpPr txBox="1"/>
          <p:nvPr>
            <p:ph idx="2"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www.hudexchange.info/programs/esg/esg-requirements/" TargetMode="External"/><Relationship Id="rId5" Type="http://schemas.openxmlformats.org/officeDocument/2006/relationships/hyperlink" Target="https://www.ecfr.gov/current/title-24/subtitle-B/chapter-V/subchapter-C/part-576" TargetMode="External"/><Relationship Id="rId6" Type="http://schemas.openxmlformats.org/officeDocument/2006/relationships/hyperlink" Target="https://www.hudexchange.info/programs/coc/" TargetMode="External"/><Relationship Id="rId7" Type="http://schemas.openxmlformats.org/officeDocument/2006/relationships/hyperlink" Target="https://www.ecfr.gov/current/title-24/subtitle-B/chapter-V/subchapter-C/part-578" TargetMode="External"/><Relationship Id="rId8" Type="http://schemas.openxmlformats.org/officeDocument/2006/relationships/hyperlink" Target="https://drive.google.com/file/d/1hMXdeeIpzR6I0npH2vzMjyjdfg00VpOU/view?usp=share_link"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ecfr.gov/current/title-24/subtitle-B/chapter-V/subchapter-C/part-578" TargetMode="External"/><Relationship Id="rId10" Type="http://schemas.openxmlformats.org/officeDocument/2006/relationships/hyperlink" Target="https://www.hudexchange.info/programs/coc/"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https://starkcountyhomeless.org/providers/charter-policies/" TargetMode="External"/><Relationship Id="rId9" Type="http://schemas.openxmlformats.org/officeDocument/2006/relationships/hyperlink" Target="https://www.ecfr.gov/current/title-24/subtitle-B/chapter-V/subchapter-C/part-576" TargetMode="External"/><Relationship Id="rId5" Type="http://schemas.openxmlformats.org/officeDocument/2006/relationships/hyperlink" Target="https://starkcountyhomeless.org/providers/charter-policies/" TargetMode="External"/><Relationship Id="rId6" Type="http://schemas.openxmlformats.org/officeDocument/2006/relationships/hyperlink" Target="https://starkcountyhomeless.org/providers/charter-policies/" TargetMode="External"/><Relationship Id="rId7" Type="http://schemas.openxmlformats.org/officeDocument/2006/relationships/hyperlink" Target="https://starkcountyhomeless.org/providers/charter-policies/" TargetMode="External"/><Relationship Id="rId8" Type="http://schemas.openxmlformats.org/officeDocument/2006/relationships/hyperlink" Target="https://www.hudexchange.info/programs/esg/esg-requiremen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hyperlink" Target="https://starkcountyhomeless.org/providers/charter-policies/" TargetMode="External"/><Relationship Id="rId9" Type="http://schemas.openxmlformats.org/officeDocument/2006/relationships/hyperlink" Target="https://www.ecfr.gov/current/title-24/subtitle-B/chapter-V/subchapter-C/part-578" TargetMode="External"/><Relationship Id="rId5" Type="http://schemas.openxmlformats.org/officeDocument/2006/relationships/hyperlink" Target="https://starkcountyhomeless.org/providers/charter-policies/" TargetMode="External"/><Relationship Id="rId6" Type="http://schemas.openxmlformats.org/officeDocument/2006/relationships/hyperlink" Target="https://www.hudexchange.info/programs/esg/esg-requirements/" TargetMode="External"/><Relationship Id="rId7" Type="http://schemas.openxmlformats.org/officeDocument/2006/relationships/hyperlink" Target="https://www.ecfr.gov/current/title-24/subtitle-B/chapter-V/subchapter-C/part-576" TargetMode="External"/><Relationship Id="rId8" Type="http://schemas.openxmlformats.org/officeDocument/2006/relationships/hyperlink" Target="https://www.hudexchange.info/programs/coc/"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www.hudexchange.info/homelessness-assistance/coc-esg-virtual-binders/coc-match/match-requirements/" TargetMode="External"/><Relationship Id="rId10" Type="http://schemas.openxmlformats.org/officeDocument/2006/relationships/hyperlink" Target="https://www.ecfr.gov/current/title-24/subtitle-B/chapter-V/subchapter-C/part-578"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starkhomeless.starkmhar.org/member-resources/charter-policies/" TargetMode="External"/><Relationship Id="rId9" Type="http://schemas.openxmlformats.org/officeDocument/2006/relationships/hyperlink" Target="https://www.hudexchange.info/programs/coc/" TargetMode="External"/><Relationship Id="rId5" Type="http://schemas.openxmlformats.org/officeDocument/2006/relationships/hyperlink" Target="https://starkcountyhomeless.org/providers/charter-policies/" TargetMode="External"/><Relationship Id="rId6" Type="http://schemas.openxmlformats.org/officeDocument/2006/relationships/hyperlink" Target="https://starkcountyhomeless.org/providers/charter-policies/" TargetMode="External"/><Relationship Id="rId7" Type="http://schemas.openxmlformats.org/officeDocument/2006/relationships/hyperlink" Target="https://www.hudexchange.info/programs/esg/esg-requirements/" TargetMode="External"/><Relationship Id="rId8" Type="http://schemas.openxmlformats.org/officeDocument/2006/relationships/hyperlink" Target="https://www.ecfr.gov/current/title-24/subtitle-B/chapter-V/subchapter-C/part-57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www.hud.gov/offices/adm/hudclips/handbooks/cpdh/6509.2/index.cfm" TargetMode="External"/><Relationship Id="rId5" Type="http://schemas.openxmlformats.org/officeDocument/2006/relationships/hyperlink" Target="https://www.hudexchange.info/programs/cpd-monitoring/#monitoring-overvie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hudexchange.info/programs/coc/" TargetMode="External"/><Relationship Id="rId4" Type="http://schemas.openxmlformats.org/officeDocument/2006/relationships/hyperlink" Target="https://www.ecfr.gov/current/title-24/subtitle-B/chapter-V/subchapter-C/part-578" TargetMode="External"/><Relationship Id="rId5" Type="http://schemas.openxmlformats.org/officeDocument/2006/relationships/hyperlink" Target="https://starkhomeless.starkmhar.org/wp-content/uploads/sites/3/2020/02/C.4-Proceedures-for-Monitoring-and-Evaluating-CoC-Funded-Projects_HCCSC-Board-Approved-2.11.2020.pdf" TargetMode="External"/><Relationship Id="rId6" Type="http://schemas.openxmlformats.org/officeDocument/2006/relationships/hyperlink" Target="https://starkhomeless.starkmhar.org/wp-content/uploads/sites/3/2020/02/C.4-Proceedures-for-Monitoring-and-Evaluating-CoC-Funded-Projects_HCCSC-Board-Approved-2.11.2020.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hyperlink" Target="mailto:lwarden@starkhousingnetwork.org" TargetMode="External"/><Relationship Id="rId9" Type="http://schemas.openxmlformats.org/officeDocument/2006/relationships/hyperlink" Target="https://starkhomeless.starkmhar.org/funding/" TargetMode="External"/><Relationship Id="rId5" Type="http://schemas.openxmlformats.org/officeDocument/2006/relationships/hyperlink" Target="https://www.hudexchange.info/homelessness-assistance/programs/" TargetMode="External"/><Relationship Id="rId6" Type="http://schemas.openxmlformats.org/officeDocument/2006/relationships/hyperlink" Target="https://www.hudexchange.info/programs/cpd-monitoring/#monitoring-overview" TargetMode="External"/><Relationship Id="rId7" Type="http://schemas.openxmlformats.org/officeDocument/2006/relationships/hyperlink" Target="http://starkcountyhomeless.org" TargetMode="External"/><Relationship Id="rId8" Type="http://schemas.openxmlformats.org/officeDocument/2006/relationships/hyperlink" Target="https://docs.google.com/document/d/1QWlA5GRiSu7NtmOzmQRQXS_JuvhwM9Gf/edit?usp=sharing&amp;ouid=107386387151153273527&amp;rtpof=true&amp;sd=tr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tarkcountyhomeless.org/providers/charter-policies/" TargetMode="External"/><Relationship Id="rId4" Type="http://schemas.openxmlformats.org/officeDocument/2006/relationships/hyperlink" Target="https://www.hudexchange.info/programs/esg/esg-requirements/" TargetMode="External"/><Relationship Id="rId5" Type="http://schemas.openxmlformats.org/officeDocument/2006/relationships/hyperlink" Target="https://www.ecfr.gov/current/title-24/subtitle-B/chapter-V/subchapter-C/part-5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files.hudexchange.info/resources/documents/Rapid_Re-Housing_ESG_vs_CoC.pdf" TargetMode="External"/><Relationship Id="rId4" Type="http://schemas.openxmlformats.org/officeDocument/2006/relationships/hyperlink" Target="https://www.hudexchange.info/programs/esg/esg-requirem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
          <p:cNvSpPr txBox="1"/>
          <p:nvPr>
            <p:ph type="ctrTitle"/>
          </p:nvPr>
        </p:nvSpPr>
        <p:spPr>
          <a:xfrm>
            <a:off x="1747158" y="4349728"/>
            <a:ext cx="9737271" cy="164149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E2E2E2"/>
              </a:buClr>
              <a:buSzPts val="4800"/>
              <a:buFont typeface="Times New Roman"/>
              <a:buNone/>
            </a:pPr>
            <a:r>
              <a:rPr lang="en-US" sz="4800">
                <a:latin typeface="Times New Roman"/>
                <a:ea typeface="Times New Roman"/>
                <a:cs typeface="Times New Roman"/>
                <a:sym typeface="Times New Roman"/>
              </a:rPr>
              <a:t>Monitoring Review</a:t>
            </a:r>
            <a:br>
              <a:rPr lang="en-US" sz="4800">
                <a:latin typeface="Times New Roman"/>
                <a:ea typeface="Times New Roman"/>
                <a:cs typeface="Times New Roman"/>
                <a:sym typeface="Times New Roman"/>
              </a:rPr>
            </a:br>
            <a:endParaRPr sz="4400">
              <a:latin typeface="Times New Roman"/>
              <a:ea typeface="Times New Roman"/>
              <a:cs typeface="Times New Roman"/>
              <a:sym typeface="Times New Roman"/>
            </a:endParaRPr>
          </a:p>
        </p:txBody>
      </p:sp>
      <p:sp>
        <p:nvSpPr>
          <p:cNvPr id="143" name="Google Shape;143;p1"/>
          <p:cNvSpPr txBox="1"/>
          <p:nvPr>
            <p:ph idx="1" type="subTitle"/>
          </p:nvPr>
        </p:nvSpPr>
        <p:spPr>
          <a:xfrm>
            <a:off x="674914" y="1094013"/>
            <a:ext cx="10809515" cy="22087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4400"/>
              <a:buNone/>
            </a:pPr>
            <a:r>
              <a:rPr lang="en-US" sz="4400">
                <a:latin typeface="Times New Roman"/>
                <a:ea typeface="Times New Roman"/>
                <a:cs typeface="Times New Roman"/>
                <a:sym typeface="Times New Roman"/>
              </a:rPr>
              <a:t>Stark Housing Network, Inc.</a:t>
            </a:r>
            <a:endParaRPr/>
          </a:p>
          <a:p>
            <a:pPr indent="0" lvl="0" marL="0" rtl="0" algn="ctr">
              <a:lnSpc>
                <a:spcPct val="90000"/>
              </a:lnSpc>
              <a:spcBef>
                <a:spcPts val="1000"/>
              </a:spcBef>
              <a:spcAft>
                <a:spcPts val="0"/>
              </a:spcAft>
              <a:buClr>
                <a:schemeClr val="lt2"/>
              </a:buClr>
              <a:buSzPts val="1800"/>
              <a:buNone/>
            </a:pPr>
            <a:r>
              <a:rPr lang="en-US" sz="1800">
                <a:latin typeface="Times New Roman"/>
                <a:ea typeface="Times New Roman"/>
                <a:cs typeface="Times New Roman"/>
                <a:sym typeface="Times New Roman"/>
              </a:rPr>
              <a:t>Homeless Continuum of Care of Stark County (HCCSC) Collaborative Applicant</a:t>
            </a:r>
            <a:endParaRPr/>
          </a:p>
        </p:txBody>
      </p:sp>
      <p:sp>
        <p:nvSpPr>
          <p:cNvPr id="144" name="Google Shape;144;p1"/>
          <p:cNvSpPr txBox="1"/>
          <p:nvPr/>
        </p:nvSpPr>
        <p:spPr>
          <a:xfrm>
            <a:off x="898070" y="3569017"/>
            <a:ext cx="1058635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145" name="Google Shape;145;p1"/>
          <p:cNvPicPr preferRelativeResize="0"/>
          <p:nvPr/>
        </p:nvPicPr>
        <p:blipFill rotWithShape="1">
          <a:blip r:embed="rId3">
            <a:alphaModFix/>
          </a:blip>
          <a:srcRect b="0" l="0" r="0" t="0"/>
          <a:stretch/>
        </p:blipFill>
        <p:spPr>
          <a:xfrm>
            <a:off x="81242" y="5195621"/>
            <a:ext cx="4170025" cy="15911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10"/>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32" name="Google Shape;232;p10"/>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33" name="Google Shape;233;p10"/>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Corbel"/>
              <a:buNone/>
            </a:pPr>
            <a:r>
              <a:rPr lang="en-US" sz="3700">
                <a:solidFill>
                  <a:schemeClr val="lt1"/>
                </a:solidFill>
              </a:rPr>
              <a:t>Outline of Monitoring</a:t>
            </a:r>
            <a:br>
              <a:rPr lang="en-US" sz="3700">
                <a:solidFill>
                  <a:schemeClr val="lt1"/>
                </a:solidFill>
              </a:rPr>
            </a:br>
            <a:br>
              <a:rPr lang="en-US" sz="3700">
                <a:solidFill>
                  <a:schemeClr val="lt1"/>
                </a:solidFill>
              </a:rPr>
            </a:br>
            <a:r>
              <a:rPr lang="en-US" sz="3700">
                <a:solidFill>
                  <a:schemeClr val="lt1"/>
                </a:solidFill>
              </a:rPr>
              <a:t>4. Agency Review</a:t>
            </a:r>
            <a:endParaRPr/>
          </a:p>
        </p:txBody>
      </p:sp>
      <p:grpSp>
        <p:nvGrpSpPr>
          <p:cNvPr id="234" name="Google Shape;234;p10"/>
          <p:cNvGrpSpPr/>
          <p:nvPr/>
        </p:nvGrpSpPr>
        <p:grpSpPr>
          <a:xfrm>
            <a:off x="4662106" y="749199"/>
            <a:ext cx="6912245" cy="5318634"/>
            <a:chOff x="0" y="109124"/>
            <a:chExt cx="6912245" cy="5318634"/>
          </a:xfrm>
        </p:grpSpPr>
        <p:sp>
          <p:nvSpPr>
            <p:cNvPr id="235" name="Google Shape;235;p10"/>
            <p:cNvSpPr/>
            <p:nvPr/>
          </p:nvSpPr>
          <p:spPr>
            <a:xfrm>
              <a:off x="0" y="109124"/>
              <a:ext cx="6912245" cy="1701838"/>
            </a:xfrm>
            <a:prstGeom prst="roundRect">
              <a:avLst>
                <a:gd fmla="val 16667" name="adj"/>
              </a:avLst>
            </a:prstGeom>
            <a:gradFill>
              <a:gsLst>
                <a:gs pos="0">
                  <a:srgbClr val="A1EBD9"/>
                </a:gs>
                <a:gs pos="50000">
                  <a:srgbClr val="90ECD5"/>
                </a:gs>
                <a:gs pos="100000">
                  <a:srgbClr val="79D5B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txBox="1"/>
            <p:nvPr/>
          </p:nvSpPr>
          <p:spPr>
            <a:xfrm>
              <a:off x="83077" y="192201"/>
              <a:ext cx="6746091" cy="1535684"/>
            </a:xfrm>
            <a:prstGeom prst="rect">
              <a:avLst/>
            </a:prstGeom>
            <a:noFill/>
            <a:ln>
              <a:noFill/>
            </a:ln>
          </p:spPr>
          <p:txBody>
            <a:bodyPr anchorCtr="0" anchor="ctr"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Corbel"/>
                <a:buNone/>
              </a:pPr>
              <a:r>
                <a:rPr lang="en-US" sz="3700">
                  <a:solidFill>
                    <a:schemeClr val="lt1"/>
                  </a:solidFill>
                  <a:latin typeface="Corbel"/>
                  <a:ea typeface="Corbel"/>
                  <a:cs typeface="Corbel"/>
                  <a:sym typeface="Corbel"/>
                </a:rPr>
                <a:t>Policy and Procedures Manuals and Documents</a:t>
              </a:r>
              <a:endParaRPr/>
            </a:p>
          </p:txBody>
        </p:sp>
        <p:sp>
          <p:nvSpPr>
            <p:cNvPr id="237" name="Google Shape;237;p10"/>
            <p:cNvSpPr/>
            <p:nvPr/>
          </p:nvSpPr>
          <p:spPr>
            <a:xfrm>
              <a:off x="0" y="1917522"/>
              <a:ext cx="6912245" cy="1701838"/>
            </a:xfrm>
            <a:prstGeom prst="roundRect">
              <a:avLst>
                <a:gd fmla="val 16667" name="adj"/>
              </a:avLst>
            </a:prstGeom>
            <a:gradFill>
              <a:gsLst>
                <a:gs pos="0">
                  <a:srgbClr val="7FDF83"/>
                </a:gs>
                <a:gs pos="50000">
                  <a:srgbClr val="68DF6C"/>
                </a:gs>
                <a:gs pos="100000">
                  <a:srgbClr val="54CC5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txBox="1"/>
            <p:nvPr/>
          </p:nvSpPr>
          <p:spPr>
            <a:xfrm>
              <a:off x="83077" y="2000599"/>
              <a:ext cx="6746091" cy="1535684"/>
            </a:xfrm>
            <a:prstGeom prst="rect">
              <a:avLst/>
            </a:prstGeom>
            <a:noFill/>
            <a:ln>
              <a:noFill/>
            </a:ln>
          </p:spPr>
          <p:txBody>
            <a:bodyPr anchorCtr="0" anchor="ctr"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Corbel"/>
                <a:buNone/>
              </a:pPr>
              <a:r>
                <a:rPr lang="en-US" sz="3700">
                  <a:solidFill>
                    <a:schemeClr val="lt1"/>
                  </a:solidFill>
                  <a:latin typeface="Corbel"/>
                  <a:ea typeface="Corbel"/>
                  <a:cs typeface="Corbel"/>
                  <a:sym typeface="Corbel"/>
                </a:rPr>
                <a:t>Match Documentation</a:t>
              </a:r>
              <a:endParaRPr/>
            </a:p>
            <a:p>
              <a:pPr indent="0" lvl="0" marL="0" marR="0" rtl="0" algn="l">
                <a:lnSpc>
                  <a:spcPct val="90000"/>
                </a:lnSpc>
                <a:spcBef>
                  <a:spcPts val="1295"/>
                </a:spcBef>
                <a:spcAft>
                  <a:spcPts val="0"/>
                </a:spcAft>
                <a:buClr>
                  <a:schemeClr val="lt1"/>
                </a:buClr>
                <a:buSzPts val="3700"/>
                <a:buFont typeface="Corbel"/>
                <a:buNone/>
              </a:pPr>
              <a:r>
                <a:rPr lang="en-US" sz="3700">
                  <a:solidFill>
                    <a:schemeClr val="lt1"/>
                  </a:solidFill>
                  <a:latin typeface="Corbel"/>
                  <a:ea typeface="Corbel"/>
                  <a:cs typeface="Corbel"/>
                  <a:sym typeface="Corbel"/>
                </a:rPr>
                <a:t>Financial Statement of Activities</a:t>
              </a:r>
              <a:endParaRPr/>
            </a:p>
          </p:txBody>
        </p:sp>
        <p:sp>
          <p:nvSpPr>
            <p:cNvPr id="239" name="Google Shape;239;p10"/>
            <p:cNvSpPr/>
            <p:nvPr/>
          </p:nvSpPr>
          <p:spPr>
            <a:xfrm>
              <a:off x="0" y="3725920"/>
              <a:ext cx="6912245" cy="1701838"/>
            </a:xfrm>
            <a:prstGeom prst="roundRect">
              <a:avLst>
                <a:gd fmla="val 16667" name="adj"/>
              </a:avLst>
            </a:prstGeom>
            <a:gradFill>
              <a:gsLst>
                <a:gs pos="0">
                  <a:srgbClr val="A9D461"/>
                </a:gs>
                <a:gs pos="50000">
                  <a:srgbClr val="A2D340"/>
                </a:gs>
                <a:gs pos="100000">
                  <a:srgbClr val="90C2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txBox="1"/>
            <p:nvPr/>
          </p:nvSpPr>
          <p:spPr>
            <a:xfrm>
              <a:off x="83077" y="3808997"/>
              <a:ext cx="6746091" cy="1535684"/>
            </a:xfrm>
            <a:prstGeom prst="rect">
              <a:avLst/>
            </a:prstGeom>
            <a:noFill/>
            <a:ln>
              <a:noFill/>
            </a:ln>
          </p:spPr>
          <p:txBody>
            <a:bodyPr anchorCtr="0" anchor="ctr"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Corbel"/>
                <a:buNone/>
              </a:pPr>
              <a:r>
                <a:rPr lang="en-US" sz="3700">
                  <a:solidFill>
                    <a:schemeClr val="lt1"/>
                  </a:solidFill>
                  <a:latin typeface="Corbel"/>
                  <a:ea typeface="Corbel"/>
                  <a:cs typeface="Corbel"/>
                  <a:sym typeface="Corbel"/>
                </a:rPr>
                <a:t>Financial Audit</a:t>
              </a:r>
              <a:endParaRPr/>
            </a:p>
            <a:p>
              <a:pPr indent="0" lvl="0" marL="0" marR="0" rtl="0" algn="l">
                <a:lnSpc>
                  <a:spcPct val="90000"/>
                </a:lnSpc>
                <a:spcBef>
                  <a:spcPts val="1295"/>
                </a:spcBef>
                <a:spcAft>
                  <a:spcPts val="0"/>
                </a:spcAft>
                <a:buClr>
                  <a:schemeClr val="lt1"/>
                </a:buClr>
                <a:buSzPts val="3700"/>
                <a:buFont typeface="Corbel"/>
                <a:buNone/>
              </a:pPr>
              <a:r>
                <a:rPr lang="en-US" sz="3700">
                  <a:solidFill>
                    <a:schemeClr val="lt1"/>
                  </a:solidFill>
                  <a:latin typeface="Corbel"/>
                  <a:ea typeface="Corbel"/>
                  <a:cs typeface="Corbel"/>
                  <a:sym typeface="Corbel"/>
                </a:rPr>
                <a:t>Fidelity Bond</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1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47" name="Google Shape;247;p11"/>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2F2F2"/>
              </a:buClr>
              <a:buSzPct val="100000"/>
              <a:buFont typeface="Corbel"/>
              <a:buNone/>
            </a:pPr>
            <a:r>
              <a:rPr lang="en-US" sz="6700">
                <a:solidFill>
                  <a:srgbClr val="F2F2F2"/>
                </a:solidFill>
              </a:rPr>
              <a:t>Preparing</a:t>
            </a:r>
            <a:br>
              <a:rPr lang="en-US" sz="4000">
                <a:solidFill>
                  <a:srgbClr val="F2F2F2"/>
                </a:solidFill>
              </a:rPr>
            </a:br>
            <a:br>
              <a:rPr lang="en-US" sz="4000">
                <a:solidFill>
                  <a:srgbClr val="F2F2F2"/>
                </a:solidFill>
              </a:rPr>
            </a:br>
            <a:r>
              <a:rPr lang="en-US" sz="4000">
                <a:solidFill>
                  <a:srgbClr val="F2F2F2"/>
                </a:solidFill>
              </a:rPr>
              <a:t>What will be requested prior to the site-visit?</a:t>
            </a:r>
            <a:br>
              <a:rPr lang="en-US" sz="4000">
                <a:solidFill>
                  <a:srgbClr val="F2F2F2"/>
                </a:solidFill>
              </a:rPr>
            </a:br>
            <a:br>
              <a:rPr lang="en-US" sz="4000">
                <a:solidFill>
                  <a:srgbClr val="F2F2F2"/>
                </a:solidFill>
              </a:rPr>
            </a:br>
            <a:endParaRPr sz="1800">
              <a:solidFill>
                <a:srgbClr val="F2F2F2"/>
              </a:solidFill>
            </a:endParaRPr>
          </a:p>
        </p:txBody>
      </p:sp>
      <p:cxnSp>
        <p:nvCxnSpPr>
          <p:cNvPr id="248" name="Google Shape;248;p11"/>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49" name="Google Shape;249;p11"/>
          <p:cNvSpPr txBox="1"/>
          <p:nvPr>
            <p:ph idx="1" type="body"/>
          </p:nvPr>
        </p:nvSpPr>
        <p:spPr>
          <a:xfrm>
            <a:off x="4996543" y="1115786"/>
            <a:ext cx="5713790" cy="4893128"/>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F2F2F2"/>
              </a:buClr>
              <a:buSzPct val="100000"/>
              <a:buNone/>
            </a:pPr>
            <a:r>
              <a:rPr lang="en-US" sz="3600">
                <a:solidFill>
                  <a:srgbClr val="F2F2F2"/>
                </a:solidFill>
              </a:rPr>
              <a:t>5 business days prior to the site visit</a:t>
            </a:r>
            <a:endParaRPr/>
          </a:p>
          <a:p>
            <a:pPr indent="-228631" lvl="0" marL="228600" rtl="0" algn="l">
              <a:lnSpc>
                <a:spcPct val="90000"/>
              </a:lnSpc>
              <a:spcBef>
                <a:spcPts val="1000"/>
              </a:spcBef>
              <a:spcAft>
                <a:spcPts val="0"/>
              </a:spcAft>
              <a:buClr>
                <a:srgbClr val="F2F2F2"/>
              </a:buClr>
              <a:buSzPct val="100000"/>
              <a:buFont typeface="Noto Sans Symbols"/>
              <a:buChar char="▪"/>
            </a:pPr>
            <a:r>
              <a:rPr lang="en-US" sz="1900">
                <a:solidFill>
                  <a:srgbClr val="F2F2F2"/>
                </a:solidFill>
              </a:rPr>
              <a:t>Grant Documents</a:t>
            </a:r>
            <a:endParaRPr/>
          </a:p>
          <a:p>
            <a:pPr indent="-228631" lvl="2" marL="1143000" rtl="0" algn="l">
              <a:lnSpc>
                <a:spcPct val="90000"/>
              </a:lnSpc>
              <a:spcBef>
                <a:spcPts val="500"/>
              </a:spcBef>
              <a:spcAft>
                <a:spcPts val="0"/>
              </a:spcAft>
              <a:buClr>
                <a:srgbClr val="F2F2F2"/>
              </a:buClr>
              <a:buSzPct val="100000"/>
              <a:buChar char="•"/>
            </a:pPr>
            <a:r>
              <a:rPr lang="en-US" sz="1900">
                <a:solidFill>
                  <a:srgbClr val="F2F2F2"/>
                </a:solidFill>
              </a:rPr>
              <a:t>Grant Agreements</a:t>
            </a:r>
            <a:endParaRPr/>
          </a:p>
          <a:p>
            <a:pPr indent="-228631" lvl="2" marL="1143000" rtl="0" algn="l">
              <a:lnSpc>
                <a:spcPct val="90000"/>
              </a:lnSpc>
              <a:spcBef>
                <a:spcPts val="500"/>
              </a:spcBef>
              <a:spcAft>
                <a:spcPts val="0"/>
              </a:spcAft>
              <a:buClr>
                <a:srgbClr val="F2F2F2"/>
              </a:buClr>
              <a:buSzPct val="100000"/>
              <a:buChar char="•"/>
            </a:pPr>
            <a:r>
              <a:rPr lang="en-US" sz="1900">
                <a:solidFill>
                  <a:srgbClr val="F2F2F2"/>
                </a:solidFill>
              </a:rPr>
              <a:t>Budget Revisions</a:t>
            </a:r>
            <a:endParaRPr/>
          </a:p>
          <a:p>
            <a:pPr indent="-228631" lvl="2" marL="1143000" rtl="0" algn="l">
              <a:lnSpc>
                <a:spcPct val="90000"/>
              </a:lnSpc>
              <a:spcBef>
                <a:spcPts val="500"/>
              </a:spcBef>
              <a:spcAft>
                <a:spcPts val="0"/>
              </a:spcAft>
              <a:buClr>
                <a:srgbClr val="F2F2F2"/>
              </a:buClr>
              <a:buSzPct val="100000"/>
              <a:buChar char="•"/>
            </a:pPr>
            <a:r>
              <a:rPr lang="en-US" sz="1900">
                <a:solidFill>
                  <a:srgbClr val="F2F2F2"/>
                </a:solidFill>
              </a:rPr>
              <a:t>HUD waivers</a:t>
            </a:r>
            <a:endParaRPr/>
          </a:p>
          <a:p>
            <a:pPr indent="-228631" lvl="2" marL="1143000" rtl="0" algn="l">
              <a:lnSpc>
                <a:spcPct val="90000"/>
              </a:lnSpc>
              <a:spcBef>
                <a:spcPts val="500"/>
              </a:spcBef>
              <a:spcAft>
                <a:spcPts val="0"/>
              </a:spcAft>
              <a:buClr>
                <a:srgbClr val="F2F2F2"/>
              </a:buClr>
              <a:buSzPct val="100000"/>
              <a:buChar char="•"/>
            </a:pPr>
            <a:r>
              <a:rPr lang="en-US" sz="1900">
                <a:solidFill>
                  <a:srgbClr val="F2F2F2"/>
                </a:solidFill>
              </a:rPr>
              <a:t>All amendments since original application</a:t>
            </a:r>
            <a:endParaRPr/>
          </a:p>
          <a:p>
            <a:pPr indent="-228631" lvl="0" marL="228600" rtl="0" algn="l">
              <a:lnSpc>
                <a:spcPct val="90000"/>
              </a:lnSpc>
              <a:spcBef>
                <a:spcPts val="1000"/>
              </a:spcBef>
              <a:spcAft>
                <a:spcPts val="0"/>
              </a:spcAft>
              <a:buClr>
                <a:srgbClr val="F2F2F2"/>
              </a:buClr>
              <a:buSzPct val="100000"/>
              <a:buChar char="•"/>
            </a:pPr>
            <a:r>
              <a:rPr lang="en-US" sz="1900">
                <a:solidFill>
                  <a:srgbClr val="F2F2F2"/>
                </a:solidFill>
              </a:rPr>
              <a:t>Match Documentation</a:t>
            </a:r>
            <a:endParaRPr/>
          </a:p>
          <a:p>
            <a:pPr indent="-228631" lvl="1" marL="685800" rtl="0" algn="l">
              <a:lnSpc>
                <a:spcPct val="90000"/>
              </a:lnSpc>
              <a:spcBef>
                <a:spcPts val="500"/>
              </a:spcBef>
              <a:spcAft>
                <a:spcPts val="0"/>
              </a:spcAft>
              <a:buClr>
                <a:srgbClr val="F2F2F2"/>
              </a:buClr>
              <a:buSzPct val="100000"/>
              <a:buChar char="•"/>
            </a:pPr>
            <a:r>
              <a:rPr lang="en-US" sz="1900">
                <a:solidFill>
                  <a:srgbClr val="F2F2F2"/>
                </a:solidFill>
              </a:rPr>
              <a:t>Cash Match </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Letter of Commitment</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Financial records</a:t>
            </a:r>
            <a:endParaRPr/>
          </a:p>
          <a:p>
            <a:pPr indent="-228631" lvl="1" marL="685800" rtl="0" algn="l">
              <a:lnSpc>
                <a:spcPct val="90000"/>
              </a:lnSpc>
              <a:spcBef>
                <a:spcPts val="500"/>
              </a:spcBef>
              <a:spcAft>
                <a:spcPts val="0"/>
              </a:spcAft>
              <a:buClr>
                <a:srgbClr val="F2F2F2"/>
              </a:buClr>
              <a:buSzPct val="100000"/>
              <a:buChar char="•"/>
            </a:pPr>
            <a:r>
              <a:rPr lang="en-US" sz="1900">
                <a:solidFill>
                  <a:srgbClr val="F2F2F2"/>
                </a:solidFill>
              </a:rPr>
              <a:t>In-Kind Property or Goods</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Letter of Commitment</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Date, description and Value of Donation </a:t>
            </a:r>
            <a:endParaRPr/>
          </a:p>
          <a:p>
            <a:pPr indent="-228631" lvl="1" marL="685800" rtl="0" algn="l">
              <a:lnSpc>
                <a:spcPct val="90000"/>
              </a:lnSpc>
              <a:spcBef>
                <a:spcPts val="500"/>
              </a:spcBef>
              <a:spcAft>
                <a:spcPts val="0"/>
              </a:spcAft>
              <a:buClr>
                <a:srgbClr val="F2F2F2"/>
              </a:buClr>
              <a:buSzPct val="100000"/>
              <a:buChar char="•"/>
            </a:pPr>
            <a:r>
              <a:rPr lang="en-US" sz="1900">
                <a:solidFill>
                  <a:srgbClr val="F2F2F2"/>
                </a:solidFill>
              </a:rPr>
              <a:t>In-Kind Services</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MOU</a:t>
            </a:r>
            <a:endParaRPr/>
          </a:p>
          <a:p>
            <a:pPr indent="-228631" lvl="2" marL="1143000" rtl="0" algn="l">
              <a:lnSpc>
                <a:spcPct val="90000"/>
              </a:lnSpc>
              <a:spcBef>
                <a:spcPts val="500"/>
              </a:spcBef>
              <a:spcAft>
                <a:spcPts val="0"/>
              </a:spcAft>
              <a:buClr>
                <a:srgbClr val="F2F2F2"/>
              </a:buClr>
              <a:buSzPct val="100000"/>
              <a:buFont typeface="Courier New"/>
              <a:buChar char="o"/>
            </a:pPr>
            <a:r>
              <a:rPr lang="en-US" sz="1900">
                <a:solidFill>
                  <a:srgbClr val="F2F2F2"/>
                </a:solidFill>
              </a:rPr>
              <a:t>Quantity and value of services including dates of service</a:t>
            </a:r>
            <a:endParaRPr/>
          </a:p>
          <a:p>
            <a:pPr indent="-228631" lvl="0" marL="228600" rtl="0" algn="l">
              <a:lnSpc>
                <a:spcPct val="90000"/>
              </a:lnSpc>
              <a:spcBef>
                <a:spcPts val="1000"/>
              </a:spcBef>
              <a:spcAft>
                <a:spcPts val="0"/>
              </a:spcAft>
              <a:buClr>
                <a:srgbClr val="F2F2F2"/>
              </a:buClr>
              <a:buSzPct val="100000"/>
              <a:buFont typeface="Noto Sans Symbols"/>
              <a:buChar char="▪"/>
            </a:pPr>
            <a:r>
              <a:rPr lang="en-US" sz="1900">
                <a:solidFill>
                  <a:srgbClr val="F2F2F2"/>
                </a:solidFill>
              </a:rPr>
              <a:t>Fidelity Bond to cover grant period</a:t>
            </a:r>
            <a:endParaRPr/>
          </a:p>
          <a:p>
            <a:pPr indent="-228631" lvl="0" marL="228600" rtl="0" algn="l">
              <a:lnSpc>
                <a:spcPct val="90000"/>
              </a:lnSpc>
              <a:spcBef>
                <a:spcPts val="1000"/>
              </a:spcBef>
              <a:spcAft>
                <a:spcPts val="0"/>
              </a:spcAft>
              <a:buClr>
                <a:srgbClr val="F2F2F2"/>
              </a:buClr>
              <a:buSzPct val="100000"/>
              <a:buFont typeface="Noto Sans Symbols"/>
              <a:buChar char="▪"/>
            </a:pPr>
            <a:r>
              <a:rPr lang="en-US" sz="1900">
                <a:solidFill>
                  <a:srgbClr val="F2F2F2"/>
                </a:solidFill>
              </a:rPr>
              <a:t>Independent Auditors Report (most recent)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1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56" name="Google Shape;256;p12"/>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6000"/>
              <a:buFont typeface="Corbel"/>
              <a:buNone/>
            </a:pPr>
            <a:r>
              <a:rPr lang="en-US" sz="6000">
                <a:solidFill>
                  <a:srgbClr val="F2F2F2"/>
                </a:solidFill>
              </a:rPr>
              <a:t>Preparing</a:t>
            </a:r>
            <a:br>
              <a:rPr lang="en-US" sz="4000">
                <a:solidFill>
                  <a:srgbClr val="F2F2F2"/>
                </a:solidFill>
              </a:rPr>
            </a:br>
            <a:br>
              <a:rPr lang="en-US" sz="4000">
                <a:solidFill>
                  <a:srgbClr val="F2F2F2"/>
                </a:solidFill>
              </a:rPr>
            </a:br>
            <a:r>
              <a:rPr lang="en-US" sz="3600">
                <a:solidFill>
                  <a:srgbClr val="F2F2F2"/>
                </a:solidFill>
              </a:rPr>
              <a:t>What will be required on-site?</a:t>
            </a:r>
            <a:br>
              <a:rPr lang="en-US" sz="3600">
                <a:solidFill>
                  <a:srgbClr val="F2F2F2"/>
                </a:solidFill>
              </a:rPr>
            </a:br>
            <a:endParaRPr sz="3600">
              <a:solidFill>
                <a:srgbClr val="F2F2F2"/>
              </a:solidFill>
            </a:endParaRPr>
          </a:p>
        </p:txBody>
      </p:sp>
      <p:cxnSp>
        <p:nvCxnSpPr>
          <p:cNvPr id="257" name="Google Shape;257;p12"/>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58" name="Google Shape;258;p12"/>
          <p:cNvSpPr txBox="1"/>
          <p:nvPr>
            <p:ph idx="1" type="body"/>
          </p:nvPr>
        </p:nvSpPr>
        <p:spPr>
          <a:xfrm>
            <a:off x="4996543" y="1115786"/>
            <a:ext cx="5713790" cy="489312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F2F2F2"/>
              </a:buClr>
              <a:buSzPts val="2400"/>
              <a:buFont typeface="Noto Sans Symbols"/>
              <a:buChar char="▪"/>
            </a:pPr>
            <a:r>
              <a:rPr lang="en-US" sz="2400">
                <a:solidFill>
                  <a:srgbClr val="F2F2F2"/>
                </a:solidFill>
              </a:rPr>
              <a:t>All Participant files for the projects being reviewed </a:t>
            </a:r>
            <a:r>
              <a:rPr lang="en-US" sz="1400">
                <a:solidFill>
                  <a:srgbClr val="F2F2F2"/>
                </a:solidFill>
              </a:rPr>
              <a:t>(excludes projects for Emergency Shelter operations and HMIS only )</a:t>
            </a:r>
            <a:endParaRPr/>
          </a:p>
          <a:p>
            <a:pPr indent="-228600" lvl="0" marL="228600" rtl="0" algn="l">
              <a:lnSpc>
                <a:spcPct val="90000"/>
              </a:lnSpc>
              <a:spcBef>
                <a:spcPts val="1000"/>
              </a:spcBef>
              <a:spcAft>
                <a:spcPts val="0"/>
              </a:spcAft>
              <a:buClr>
                <a:srgbClr val="F2F2F2"/>
              </a:buClr>
              <a:buSzPts val="2400"/>
              <a:buFont typeface="Noto Sans Symbols"/>
              <a:buChar char="▪"/>
            </a:pPr>
            <a:r>
              <a:rPr lang="en-US" sz="2400">
                <a:solidFill>
                  <a:srgbClr val="F2F2F2"/>
                </a:solidFill>
              </a:rPr>
              <a:t>Financial Documents for the projects being reviewed</a:t>
            </a:r>
            <a:endParaRPr/>
          </a:p>
          <a:p>
            <a:pPr indent="-228600" lvl="0" marL="228600" rtl="0" algn="l">
              <a:lnSpc>
                <a:spcPct val="90000"/>
              </a:lnSpc>
              <a:spcBef>
                <a:spcPts val="1000"/>
              </a:spcBef>
              <a:spcAft>
                <a:spcPts val="0"/>
              </a:spcAft>
              <a:buClr>
                <a:srgbClr val="F2F2F2"/>
              </a:buClr>
              <a:buSzPts val="2400"/>
              <a:buFont typeface="Noto Sans Symbols"/>
              <a:buChar char="▪"/>
            </a:pPr>
            <a:r>
              <a:rPr lang="en-US" sz="2400">
                <a:solidFill>
                  <a:srgbClr val="F2F2F2"/>
                </a:solidFill>
              </a:rPr>
              <a:t>Agency Policies and Procedures Manuals</a:t>
            </a:r>
            <a:endParaRPr/>
          </a:p>
          <a:p>
            <a:pPr indent="-228600" lvl="0" marL="228600" rtl="0" algn="l">
              <a:lnSpc>
                <a:spcPct val="90000"/>
              </a:lnSpc>
              <a:spcBef>
                <a:spcPts val="1000"/>
              </a:spcBef>
              <a:spcAft>
                <a:spcPts val="0"/>
              </a:spcAft>
              <a:buClr>
                <a:srgbClr val="F2F2F2"/>
              </a:buClr>
              <a:buSzPts val="2400"/>
              <a:buFont typeface="Noto Sans Symbols"/>
              <a:buChar char="▪"/>
            </a:pPr>
            <a:r>
              <a:rPr lang="en-US" sz="2400">
                <a:solidFill>
                  <a:srgbClr val="F2F2F2"/>
                </a:solidFill>
              </a:rPr>
              <a:t>Independent Auditors Report (most recent)</a:t>
            </a:r>
            <a:endParaRPr/>
          </a:p>
          <a:p>
            <a:pPr indent="-228600" lvl="0" marL="228600" rtl="0" algn="l">
              <a:lnSpc>
                <a:spcPct val="90000"/>
              </a:lnSpc>
              <a:spcBef>
                <a:spcPts val="1000"/>
              </a:spcBef>
              <a:spcAft>
                <a:spcPts val="0"/>
              </a:spcAft>
              <a:buClr>
                <a:srgbClr val="F2F2F2"/>
              </a:buClr>
              <a:buSzPts val="2400"/>
              <a:buFont typeface="Noto Sans Symbols"/>
              <a:buChar char="▪"/>
            </a:pPr>
            <a:r>
              <a:rPr lang="en-US" sz="2400">
                <a:solidFill>
                  <a:srgbClr val="F2F2F2"/>
                </a:solidFill>
              </a:rPr>
              <a:t>Agency staff with project knowledge and recording keeping requirements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1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65" name="Google Shape;265;p13"/>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000"/>
              <a:buFont typeface="Corbel"/>
              <a:buNone/>
            </a:pPr>
            <a:r>
              <a:rPr lang="en-US" sz="4000">
                <a:solidFill>
                  <a:srgbClr val="F2F2F2"/>
                </a:solidFill>
              </a:rPr>
              <a:t>Preparing</a:t>
            </a:r>
            <a:br>
              <a:rPr lang="en-US" sz="4000">
                <a:solidFill>
                  <a:srgbClr val="F2F2F2"/>
                </a:solidFill>
              </a:rPr>
            </a:br>
            <a:br>
              <a:rPr lang="en-US" sz="4000">
                <a:solidFill>
                  <a:srgbClr val="F2F2F2"/>
                </a:solidFill>
              </a:rPr>
            </a:br>
            <a:r>
              <a:rPr lang="en-US" sz="2200" u="sng">
                <a:solidFill>
                  <a:schemeClr val="hlink"/>
                </a:solidFill>
                <a:hlinkClick r:id="rId4"/>
              </a:rPr>
              <a:t>ESG Program - HUD Exchange</a:t>
            </a:r>
            <a:br>
              <a:rPr lang="en-US" sz="2200"/>
            </a:br>
            <a:br>
              <a:rPr lang="en-US" sz="2200"/>
            </a:br>
            <a:r>
              <a:rPr lang="en-US" sz="2200"/>
              <a:t>	</a:t>
            </a:r>
            <a:r>
              <a:rPr lang="en-US" sz="2200" u="sng">
                <a:solidFill>
                  <a:schemeClr val="hlink"/>
                </a:solidFill>
                <a:hlinkClick r:id="rId5"/>
              </a:rPr>
              <a:t>24CFR 576</a:t>
            </a:r>
            <a:br>
              <a:rPr lang="en-US" sz="2200"/>
            </a:br>
            <a:br>
              <a:rPr lang="en-US" sz="2200"/>
            </a:br>
            <a:r>
              <a:rPr lang="en-US" sz="2200" u="sng">
                <a:solidFill>
                  <a:schemeClr val="hlink"/>
                </a:solidFill>
                <a:hlinkClick r:id="rId6"/>
              </a:rPr>
              <a:t>CoC: Continuum of Care Program - HUD Exchange</a:t>
            </a:r>
            <a:br>
              <a:rPr lang="en-US" sz="2200"/>
            </a:br>
            <a:br>
              <a:rPr lang="en-US" sz="2200"/>
            </a:br>
            <a:r>
              <a:rPr lang="en-US" sz="2200"/>
              <a:t>	</a:t>
            </a:r>
            <a:r>
              <a:rPr lang="en-US" sz="2200" u="sng">
                <a:solidFill>
                  <a:schemeClr val="hlink"/>
                </a:solidFill>
                <a:hlinkClick r:id="rId7"/>
              </a:rPr>
              <a:t>24CFR 578</a:t>
            </a:r>
            <a:endParaRPr sz="2200">
              <a:solidFill>
                <a:srgbClr val="F2F2F2"/>
              </a:solidFill>
            </a:endParaRPr>
          </a:p>
        </p:txBody>
      </p:sp>
      <p:cxnSp>
        <p:nvCxnSpPr>
          <p:cNvPr id="266" name="Google Shape;266;p13"/>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67" name="Google Shape;267;p13"/>
          <p:cNvSpPr txBox="1"/>
          <p:nvPr>
            <p:ph idx="1" type="body"/>
          </p:nvPr>
        </p:nvSpPr>
        <p:spPr>
          <a:xfrm>
            <a:off x="4996543" y="1115786"/>
            <a:ext cx="5713790" cy="4893128"/>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rgbClr val="EDEDED"/>
              </a:buClr>
              <a:buSzPts val="2400"/>
              <a:buFont typeface="Noto Sans Symbols"/>
              <a:buNone/>
            </a:pPr>
            <a:r>
              <a:t/>
            </a:r>
            <a:endParaRPr sz="2400">
              <a:solidFill>
                <a:schemeClr val="lt1"/>
              </a:solidFill>
            </a:endParaRPr>
          </a:p>
          <a:p>
            <a:pPr indent="-76200" lvl="0" marL="228600" rtl="0" algn="l">
              <a:lnSpc>
                <a:spcPct val="90000"/>
              </a:lnSpc>
              <a:spcBef>
                <a:spcPts val="1000"/>
              </a:spcBef>
              <a:spcAft>
                <a:spcPts val="0"/>
              </a:spcAft>
              <a:buClr>
                <a:srgbClr val="EDEDED"/>
              </a:buClr>
              <a:buSzPts val="2400"/>
              <a:buFont typeface="Noto Sans Symbols"/>
              <a:buNone/>
            </a:pPr>
            <a:r>
              <a:t/>
            </a:r>
            <a:endParaRPr sz="2400">
              <a:solidFill>
                <a:schemeClr val="lt1"/>
              </a:solidFill>
            </a:endParaRPr>
          </a:p>
          <a:p>
            <a:pPr indent="0" lvl="0" marL="0" rtl="0" algn="l">
              <a:lnSpc>
                <a:spcPct val="90000"/>
              </a:lnSpc>
              <a:spcBef>
                <a:spcPts val="1000"/>
              </a:spcBef>
              <a:spcAft>
                <a:spcPts val="0"/>
              </a:spcAft>
              <a:buClr>
                <a:schemeClr val="lt1"/>
              </a:buClr>
              <a:buSzPts val="2400"/>
              <a:buNone/>
            </a:pPr>
            <a:r>
              <a:rPr lang="en-US" sz="2400">
                <a:solidFill>
                  <a:schemeClr val="lt1"/>
                </a:solidFill>
              </a:rPr>
              <a:t>The next 3 slides are </a:t>
            </a:r>
            <a:r>
              <a:rPr b="1" lang="en-US" sz="2400" u="sng">
                <a:solidFill>
                  <a:schemeClr val="lt1"/>
                </a:solidFill>
              </a:rPr>
              <a:t>examples</a:t>
            </a:r>
            <a:r>
              <a:rPr lang="en-US" sz="2400">
                <a:solidFill>
                  <a:schemeClr val="lt1"/>
                </a:solidFill>
              </a:rPr>
              <a:t> of what the monitor will be looking for when reviewing a project.</a:t>
            </a:r>
            <a:endParaRPr/>
          </a:p>
          <a:p>
            <a:pPr indent="0" lvl="0" marL="0" rtl="0" algn="ctr">
              <a:lnSpc>
                <a:spcPct val="90000"/>
              </a:lnSpc>
              <a:spcBef>
                <a:spcPts val="1000"/>
              </a:spcBef>
              <a:spcAft>
                <a:spcPts val="0"/>
              </a:spcAft>
              <a:buClr>
                <a:schemeClr val="lt1"/>
              </a:buClr>
              <a:buSzPts val="2400"/>
              <a:buNone/>
            </a:pPr>
            <a:r>
              <a:rPr lang="en-US" sz="2400" u="sng">
                <a:solidFill>
                  <a:schemeClr val="lt1"/>
                </a:solidFill>
                <a:hlinkClick r:id="rId8">
                  <a:extLst>
                    <a:ext uri="{A12FA001-AC4F-418D-AE19-62706E023703}">
                      <ahyp:hlinkClr val="tx"/>
                    </a:ext>
                  </a:extLst>
                </a:hlinkClick>
              </a:rPr>
              <a:t>SHNI Monitoring Checklist</a:t>
            </a:r>
            <a:endParaRPr sz="2400">
              <a:solidFill>
                <a:schemeClr val="lt1"/>
              </a:solidFill>
            </a:endParaRPr>
          </a:p>
          <a:p>
            <a:pPr indent="0" lvl="0" marL="0" rtl="0" algn="l">
              <a:lnSpc>
                <a:spcPct val="90000"/>
              </a:lnSpc>
              <a:spcBef>
                <a:spcPts val="1000"/>
              </a:spcBef>
              <a:spcAft>
                <a:spcPts val="0"/>
              </a:spcAft>
              <a:buClr>
                <a:srgbClr val="EDEDED"/>
              </a:buClr>
              <a:buSzPts val="2400"/>
              <a:buNone/>
            </a:pPr>
            <a:r>
              <a:t/>
            </a:r>
            <a:endParaRPr sz="2400">
              <a:solidFill>
                <a:schemeClr val="lt1"/>
              </a:solidFill>
            </a:endParaRPr>
          </a:p>
          <a:p>
            <a:pPr indent="0" lvl="0" marL="0" rtl="0" algn="l">
              <a:lnSpc>
                <a:spcPct val="90000"/>
              </a:lnSpc>
              <a:spcBef>
                <a:spcPts val="1000"/>
              </a:spcBef>
              <a:spcAft>
                <a:spcPts val="0"/>
              </a:spcAft>
              <a:buClr>
                <a:schemeClr val="lt1"/>
              </a:buClr>
              <a:buSzPts val="2400"/>
              <a:buNone/>
            </a:pPr>
            <a:r>
              <a:rPr lang="en-US" sz="2400">
                <a:solidFill>
                  <a:schemeClr val="lt1"/>
                </a:solidFill>
              </a:rPr>
              <a:t>Please refer to the program requirements on the HUD exchange, CFR and local HCCSC policies for additional information</a:t>
            </a:r>
            <a:endParaRPr sz="2400">
              <a:solidFill>
                <a:srgbClr val="F2F2F2"/>
              </a:solidFill>
            </a:endParaRPr>
          </a:p>
          <a:p>
            <a:pPr indent="-101600" lvl="0" marL="228600" rtl="0" algn="l">
              <a:lnSpc>
                <a:spcPct val="90000"/>
              </a:lnSpc>
              <a:spcBef>
                <a:spcPts val="1000"/>
              </a:spcBef>
              <a:spcAft>
                <a:spcPts val="0"/>
              </a:spcAft>
              <a:buClr>
                <a:srgbClr val="EDEDED"/>
              </a:buClr>
              <a:buSzPts val="2000"/>
              <a:buNone/>
            </a:pPr>
            <a:r>
              <a:t/>
            </a:r>
            <a:endParaRPr sz="2000">
              <a:solidFill>
                <a:srgbClr val="F2F2F2"/>
              </a:solidFill>
            </a:endParaRPr>
          </a:p>
          <a:p>
            <a:pPr indent="-101600" lvl="1" marL="685800" rtl="0" algn="l">
              <a:lnSpc>
                <a:spcPct val="90000"/>
              </a:lnSpc>
              <a:spcBef>
                <a:spcPts val="500"/>
              </a:spcBef>
              <a:spcAft>
                <a:spcPts val="0"/>
              </a:spcAft>
              <a:buClr>
                <a:srgbClr val="EDEDED"/>
              </a:buClr>
              <a:buSzPts val="2000"/>
              <a:buNone/>
            </a:pPr>
            <a:r>
              <a:t/>
            </a:r>
            <a:endParaRPr sz="2000">
              <a:solidFill>
                <a:srgbClr val="F2F2F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1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74" name="Google Shape;274;p14"/>
          <p:cNvSpPr txBox="1"/>
          <p:nvPr>
            <p:ph type="title"/>
          </p:nvPr>
        </p:nvSpPr>
        <p:spPr>
          <a:xfrm>
            <a:off x="968172" y="1115785"/>
            <a:ext cx="3473851" cy="4626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2F2F2"/>
              </a:buClr>
              <a:buSzPct val="100000"/>
              <a:buFont typeface="Corbel"/>
              <a:buNone/>
            </a:pPr>
            <a:br>
              <a:rPr lang="en-US" sz="4000">
                <a:solidFill>
                  <a:srgbClr val="F2F2F2"/>
                </a:solidFill>
              </a:rPr>
            </a:br>
            <a:r>
              <a:rPr lang="en-US" sz="4000">
                <a:solidFill>
                  <a:srgbClr val="F2F2F2"/>
                </a:solidFill>
              </a:rPr>
              <a:t>Participant Level Recordkeeping and files</a:t>
            </a:r>
            <a:br>
              <a:rPr lang="en-US" sz="4000">
                <a:solidFill>
                  <a:srgbClr val="F2F2F2"/>
                </a:solidFill>
              </a:rPr>
            </a:br>
            <a:br>
              <a:rPr lang="en-US" sz="4000">
                <a:solidFill>
                  <a:srgbClr val="F2F2F2"/>
                </a:solidFill>
              </a:rPr>
            </a:br>
            <a:r>
              <a:rPr lang="en-US" sz="1800">
                <a:solidFill>
                  <a:srgbClr val="F2F2F2"/>
                </a:solidFill>
              </a:rPr>
              <a:t>References: </a:t>
            </a:r>
            <a:br>
              <a:rPr lang="en-US" sz="1800">
                <a:solidFill>
                  <a:srgbClr val="F2F2F2"/>
                </a:solidFill>
              </a:rPr>
            </a:br>
            <a:r>
              <a:rPr b="1" i="0" lang="en-US" sz="1800" u="sng" strike="noStrike">
                <a:solidFill>
                  <a:schemeClr val="hlink"/>
                </a:solidFill>
                <a:latin typeface="Arial"/>
                <a:ea typeface="Arial"/>
                <a:cs typeface="Arial"/>
                <a:sym typeface="Arial"/>
                <a:hlinkClick r:id="rId4"/>
              </a:rPr>
              <a:t>F.10  Recipient and Sub-Recipient Record-keeping Requirements</a:t>
            </a:r>
            <a:br>
              <a:rPr b="1" i="0" lang="en-US" sz="1800" u="sng" strike="noStrike">
                <a:solidFill>
                  <a:srgbClr val="1F75B9"/>
                </a:solidFill>
                <a:latin typeface="Arial"/>
                <a:ea typeface="Arial"/>
                <a:cs typeface="Arial"/>
                <a:sym typeface="Arial"/>
              </a:rPr>
            </a:br>
            <a:br>
              <a:rPr lang="en-US" sz="1800">
                <a:solidFill>
                  <a:srgbClr val="F2F2F2"/>
                </a:solidFill>
              </a:rPr>
            </a:br>
            <a:r>
              <a:rPr b="1" i="0" lang="en-US" sz="1800" u="sng" strike="noStrike">
                <a:solidFill>
                  <a:schemeClr val="hlink"/>
                </a:solidFill>
                <a:latin typeface="Arial"/>
                <a:ea typeface="Arial"/>
                <a:cs typeface="Arial"/>
                <a:sym typeface="Arial"/>
                <a:hlinkClick r:id="rId5"/>
              </a:rPr>
              <a:t>F.12 Recipient and Sub-Recipient Emergency Solution Grant Record-keeping Requirements </a:t>
            </a:r>
            <a:br>
              <a:rPr b="1" i="0" lang="en-US" sz="1800" u="sng" strike="noStrike">
                <a:solidFill>
                  <a:schemeClr val="hlink"/>
                </a:solidFill>
                <a:latin typeface="Arial"/>
                <a:ea typeface="Arial"/>
                <a:cs typeface="Arial"/>
                <a:sym typeface="Arial"/>
                <a:hlinkClick r:id="rId6"/>
              </a:rPr>
            </a:br>
            <a:br>
              <a:rPr b="1" i="0" lang="en-US" sz="1800" u="sng" strike="noStrike">
                <a:solidFill>
                  <a:schemeClr val="hlink"/>
                </a:solidFill>
                <a:latin typeface="Arial"/>
                <a:ea typeface="Arial"/>
                <a:cs typeface="Arial"/>
                <a:sym typeface="Arial"/>
                <a:hlinkClick r:id="rId7"/>
              </a:rPr>
            </a:br>
            <a:r>
              <a:rPr lang="en-US" sz="1800" u="sng">
                <a:solidFill>
                  <a:schemeClr val="hlink"/>
                </a:solidFill>
                <a:hlinkClick r:id="rId8"/>
              </a:rPr>
              <a:t>ESG Requirements - HUD Exchange</a:t>
            </a:r>
            <a:br>
              <a:rPr lang="en-US" sz="1800"/>
            </a:br>
            <a:r>
              <a:rPr lang="en-US" sz="1800"/>
              <a:t>	</a:t>
            </a:r>
            <a:r>
              <a:rPr lang="en-US" sz="1800" u="sng">
                <a:solidFill>
                  <a:schemeClr val="hlink"/>
                </a:solidFill>
                <a:hlinkClick r:id="rId9"/>
              </a:rPr>
              <a:t>24CFR 576</a:t>
            </a:r>
            <a:br>
              <a:rPr lang="en-US" sz="1800"/>
            </a:br>
            <a:r>
              <a:rPr lang="en-US" sz="1800" u="sng">
                <a:solidFill>
                  <a:schemeClr val="hlink"/>
                </a:solidFill>
                <a:hlinkClick r:id="rId10"/>
              </a:rPr>
              <a:t>CoC: Continuum of Care Program - HUD Exchange</a:t>
            </a:r>
            <a:br>
              <a:rPr lang="en-US" sz="1800"/>
            </a:br>
            <a:r>
              <a:rPr lang="en-US" sz="1800"/>
              <a:t>	</a:t>
            </a:r>
            <a:r>
              <a:rPr lang="en-US" sz="1800" u="sng">
                <a:solidFill>
                  <a:schemeClr val="hlink"/>
                </a:solidFill>
                <a:hlinkClick r:id="rId11"/>
              </a:rPr>
              <a:t>24CFR 578</a:t>
            </a:r>
            <a:endParaRPr sz="1800">
              <a:solidFill>
                <a:srgbClr val="F2F2F2"/>
              </a:solidFill>
            </a:endParaRPr>
          </a:p>
        </p:txBody>
      </p:sp>
      <p:cxnSp>
        <p:nvCxnSpPr>
          <p:cNvPr id="275" name="Google Shape;275;p14"/>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76" name="Google Shape;276;p14"/>
          <p:cNvSpPr txBox="1"/>
          <p:nvPr>
            <p:ph idx="1" type="body"/>
          </p:nvPr>
        </p:nvSpPr>
        <p:spPr>
          <a:xfrm>
            <a:off x="5078842" y="732064"/>
            <a:ext cx="5822645" cy="5393871"/>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2F2F2"/>
              </a:buClr>
              <a:buSzPts val="1800"/>
              <a:buFont typeface="Noto Sans Symbols"/>
              <a:buChar char="❑"/>
            </a:pPr>
            <a:r>
              <a:rPr lang="en-US" sz="1800">
                <a:solidFill>
                  <a:srgbClr val="F2F2F2"/>
                </a:solidFill>
              </a:rPr>
              <a:t> Participant Eligibility</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Documentation of participants homelessness, at risk or imminent risk and disability (if applicable) is obtained at Intake</a:t>
            </a:r>
            <a:endParaRPr/>
          </a:p>
          <a:p>
            <a:pPr indent="-228600" lvl="0" marL="228600" rtl="0" algn="l">
              <a:lnSpc>
                <a:spcPct val="90000"/>
              </a:lnSpc>
              <a:spcBef>
                <a:spcPts val="1000"/>
              </a:spcBef>
              <a:spcAft>
                <a:spcPts val="0"/>
              </a:spcAft>
              <a:buClr>
                <a:srgbClr val="F2F2F2"/>
              </a:buClr>
              <a:buSzPts val="2200"/>
              <a:buFont typeface="Noto Sans Symbols"/>
              <a:buChar char="❑"/>
            </a:pPr>
            <a:r>
              <a:rPr lang="en-US" sz="2200">
                <a:solidFill>
                  <a:srgbClr val="F2F2F2"/>
                </a:solidFill>
              </a:rPr>
              <a:t> </a:t>
            </a:r>
            <a:r>
              <a:rPr lang="en-US" sz="1800">
                <a:solidFill>
                  <a:srgbClr val="F2F2F2"/>
                </a:solidFill>
              </a:rPr>
              <a:t>Use of Homeless Management Information System (HMIS ) System</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participants are entered in HMIS or comparable database (DV)</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HMIS release is signed and dated </a:t>
            </a:r>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Use of Coordinated Entry System</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participants are assessed and referred using the HCCSC Coordinated Entry System</a:t>
            </a:r>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 Income</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participant income documentation is examined at Intake and at least annually or in accordance  with program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15"/>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82" name="Google Shape;282;p15"/>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2F2F2"/>
              </a:buClr>
              <a:buSzPct val="100000"/>
              <a:buFont typeface="Corbel"/>
              <a:buNone/>
            </a:pPr>
            <a:br>
              <a:rPr lang="en-US" sz="4000">
                <a:solidFill>
                  <a:srgbClr val="F2F2F2"/>
                </a:solidFill>
              </a:rPr>
            </a:br>
            <a:r>
              <a:rPr lang="en-US" sz="4000">
                <a:solidFill>
                  <a:srgbClr val="F2F2F2"/>
                </a:solidFill>
              </a:rPr>
              <a:t>Participant Level Recordkeeping and files (contd.)</a:t>
            </a:r>
            <a:br>
              <a:rPr lang="en-US" sz="4000">
                <a:solidFill>
                  <a:srgbClr val="F2F2F2"/>
                </a:solidFill>
              </a:rPr>
            </a:br>
            <a:br>
              <a:rPr lang="en-US" sz="4000">
                <a:solidFill>
                  <a:srgbClr val="F2F2F2"/>
                </a:solidFill>
              </a:rPr>
            </a:br>
            <a:r>
              <a:rPr lang="en-US" sz="1800">
                <a:solidFill>
                  <a:srgbClr val="F2F2F2"/>
                </a:solidFill>
              </a:rPr>
              <a:t>References: </a:t>
            </a:r>
            <a:br>
              <a:rPr lang="en-US" sz="1800">
                <a:solidFill>
                  <a:srgbClr val="F2F2F2"/>
                </a:solidFill>
              </a:rPr>
            </a:br>
            <a:r>
              <a:rPr b="1" i="0" lang="en-US" sz="1800" u="sng" strike="noStrike">
                <a:solidFill>
                  <a:schemeClr val="hlink"/>
                </a:solidFill>
                <a:latin typeface="Arial"/>
                <a:ea typeface="Arial"/>
                <a:cs typeface="Arial"/>
                <a:sym typeface="Arial"/>
                <a:hlinkClick r:id="rId4"/>
              </a:rPr>
              <a:t>F.10  Recipient and Sub-Recipient Record-keeping Requirements</a:t>
            </a:r>
            <a:br>
              <a:rPr b="1" i="0" lang="en-US" sz="1800" u="sng" strike="noStrike">
                <a:solidFill>
                  <a:srgbClr val="1F75B9"/>
                </a:solidFill>
                <a:latin typeface="Arial"/>
                <a:ea typeface="Arial"/>
                <a:cs typeface="Arial"/>
                <a:sym typeface="Arial"/>
              </a:rPr>
            </a:br>
            <a:br>
              <a:rPr lang="en-US" sz="1800">
                <a:solidFill>
                  <a:srgbClr val="F2F2F2"/>
                </a:solidFill>
              </a:rPr>
            </a:br>
            <a:r>
              <a:rPr b="1" i="0" lang="en-US" sz="1800" u="sng" strike="noStrike">
                <a:solidFill>
                  <a:schemeClr val="hlink"/>
                </a:solidFill>
                <a:latin typeface="Arial"/>
                <a:ea typeface="Arial"/>
                <a:cs typeface="Arial"/>
                <a:sym typeface="Arial"/>
                <a:hlinkClick r:id="rId5"/>
              </a:rPr>
              <a:t>F.12 Recipient and Sub-Recipient Emergency Solution Grant Record-keeping Requirements </a:t>
            </a:r>
            <a:br>
              <a:rPr b="1" i="0" lang="en-US" sz="1800" u="none" strike="noStrike">
                <a:solidFill>
                  <a:srgbClr val="1F75B9"/>
                </a:solidFill>
                <a:latin typeface="Arial"/>
                <a:ea typeface="Arial"/>
                <a:cs typeface="Arial"/>
                <a:sym typeface="Arial"/>
              </a:rPr>
            </a:br>
            <a:br>
              <a:rPr b="1" i="0" lang="en-US" sz="1800" u="none" strike="noStrike">
                <a:solidFill>
                  <a:srgbClr val="1F75B9"/>
                </a:solidFill>
                <a:latin typeface="Arial"/>
                <a:ea typeface="Arial"/>
                <a:cs typeface="Arial"/>
                <a:sym typeface="Arial"/>
              </a:rPr>
            </a:br>
            <a:r>
              <a:rPr lang="en-US" sz="1800" u="sng">
                <a:solidFill>
                  <a:schemeClr val="hlink"/>
                </a:solidFill>
                <a:hlinkClick r:id="rId6"/>
              </a:rPr>
              <a:t>ESG Requirements - HUD Exchange</a:t>
            </a:r>
            <a:br>
              <a:rPr lang="en-US" sz="1800"/>
            </a:br>
            <a:r>
              <a:rPr lang="en-US" sz="1800"/>
              <a:t>	</a:t>
            </a:r>
            <a:r>
              <a:rPr lang="en-US" sz="1800" u="sng">
                <a:solidFill>
                  <a:schemeClr val="hlink"/>
                </a:solidFill>
                <a:hlinkClick r:id="rId7"/>
              </a:rPr>
              <a:t>24CFR 576</a:t>
            </a:r>
            <a:br>
              <a:rPr lang="en-US" sz="1800"/>
            </a:br>
            <a:r>
              <a:rPr lang="en-US" sz="1800" u="sng">
                <a:solidFill>
                  <a:schemeClr val="hlink"/>
                </a:solidFill>
                <a:hlinkClick r:id="rId8"/>
              </a:rPr>
              <a:t>CoC: Continuum of Care Program - HUD Exchange</a:t>
            </a:r>
            <a:br>
              <a:rPr lang="en-US" sz="1800"/>
            </a:br>
            <a:r>
              <a:rPr lang="en-US" sz="1800"/>
              <a:t>	</a:t>
            </a:r>
            <a:r>
              <a:rPr lang="en-US" sz="1800" u="sng">
                <a:solidFill>
                  <a:schemeClr val="hlink"/>
                </a:solidFill>
                <a:hlinkClick r:id="rId9"/>
              </a:rPr>
              <a:t>24CFR 578</a:t>
            </a:r>
            <a:endParaRPr sz="1800">
              <a:solidFill>
                <a:srgbClr val="F2F2F2"/>
              </a:solidFill>
            </a:endParaRPr>
          </a:p>
        </p:txBody>
      </p:sp>
      <p:cxnSp>
        <p:nvCxnSpPr>
          <p:cNvPr id="283" name="Google Shape;283;p15"/>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84" name="Google Shape;284;p15"/>
          <p:cNvSpPr txBox="1"/>
          <p:nvPr>
            <p:ph idx="1" type="body"/>
          </p:nvPr>
        </p:nvSpPr>
        <p:spPr>
          <a:xfrm>
            <a:off x="5078842" y="732064"/>
            <a:ext cx="5822645" cy="53938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DEDED"/>
              </a:buClr>
              <a:buSzPts val="1800"/>
              <a:buNone/>
            </a:pPr>
            <a:r>
              <a:t/>
            </a:r>
            <a:endParaRPr sz="1800">
              <a:solidFill>
                <a:srgbClr val="F2F2F2"/>
              </a:solidFill>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Leasing and Rental Assistance Requirements</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that rents charged with leasing or rental assistance funds meet Fair Market Rent (FMR) and/or Rent Reasonableness standards</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Leases are 12 months (or applicable time frame)  and signed by both parties</a:t>
            </a:r>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Housing Quality Standards</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Ensure units meet HQS at lease-up and are re- inspected annually thereafter or if applicable, a HUD waiver is in file </a:t>
            </a:r>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Record of Payments</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Documented payment records </a:t>
            </a:r>
            <a:endParaRPr/>
          </a:p>
          <a:p>
            <a:pPr indent="-228600" lvl="0" marL="228600" rtl="0" algn="l">
              <a:lnSpc>
                <a:spcPct val="90000"/>
              </a:lnSpc>
              <a:spcBef>
                <a:spcPts val="1000"/>
              </a:spcBef>
              <a:spcAft>
                <a:spcPts val="0"/>
              </a:spcAft>
              <a:buClr>
                <a:srgbClr val="F2F2F2"/>
              </a:buClr>
              <a:buSzPts val="1800"/>
              <a:buFont typeface="Noto Sans Symbols"/>
              <a:buChar char="❑"/>
            </a:pPr>
            <a:r>
              <a:rPr lang="en-US" sz="1800">
                <a:solidFill>
                  <a:srgbClr val="F2F2F2"/>
                </a:solidFill>
              </a:rPr>
              <a:t>Case Management and Supportive Services</a:t>
            </a:r>
            <a:endParaRPr/>
          </a:p>
          <a:p>
            <a:pPr indent="-228600" lvl="1" marL="685800" rtl="0" algn="l">
              <a:lnSpc>
                <a:spcPct val="90000"/>
              </a:lnSpc>
              <a:spcBef>
                <a:spcPts val="500"/>
              </a:spcBef>
              <a:spcAft>
                <a:spcPts val="0"/>
              </a:spcAft>
              <a:buClr>
                <a:srgbClr val="F2F2F2"/>
              </a:buClr>
              <a:buSzPts val="1800"/>
              <a:buChar char="•"/>
            </a:pPr>
            <a:r>
              <a:rPr lang="en-US" sz="1800">
                <a:solidFill>
                  <a:srgbClr val="F2F2F2"/>
                </a:solidFill>
              </a:rPr>
              <a:t>Documented case management notes , supportive services notes including attempts to provide services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1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91" name="Google Shape;291;p16"/>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2F2F2"/>
              </a:buClr>
              <a:buSzPct val="100000"/>
              <a:buFont typeface="Corbel"/>
              <a:buNone/>
            </a:pPr>
            <a:br>
              <a:rPr lang="en-US" sz="4000">
                <a:solidFill>
                  <a:srgbClr val="F2F2F2"/>
                </a:solidFill>
              </a:rPr>
            </a:br>
            <a:r>
              <a:rPr lang="en-US" sz="4000">
                <a:solidFill>
                  <a:srgbClr val="F2F2F2"/>
                </a:solidFill>
              </a:rPr>
              <a:t>General Recordkeeping and Financial Files</a:t>
            </a:r>
            <a:br>
              <a:rPr lang="en-US" sz="4000">
                <a:solidFill>
                  <a:srgbClr val="F2F2F2"/>
                </a:solidFill>
              </a:rPr>
            </a:br>
            <a:r>
              <a:rPr b="1" lang="en-US" sz="1800">
                <a:solidFill>
                  <a:srgbClr val="F2F2F2"/>
                </a:solidFill>
              </a:rPr>
              <a:t>References: </a:t>
            </a:r>
            <a:br>
              <a:rPr b="1" lang="en-US" sz="1800">
                <a:solidFill>
                  <a:srgbClr val="F2F2F2"/>
                </a:solidFill>
              </a:rPr>
            </a:br>
            <a:r>
              <a:rPr b="1" lang="en-US" sz="1800" u="sng">
                <a:solidFill>
                  <a:srgbClr val="F2F2F2"/>
                </a:solidFill>
                <a:hlinkClick r:id="rId4">
                  <a:extLst>
                    <a:ext uri="{A12FA001-AC4F-418D-AE19-62706E023703}">
                      <ahyp:hlinkClr val="tx"/>
                    </a:ext>
                  </a:extLst>
                </a:hlinkClick>
              </a:rPr>
              <a:t>HCCSC Policies Standards for Providers F.1-F.12</a:t>
            </a:r>
            <a:br>
              <a:rPr b="1" lang="en-US" sz="1800">
                <a:solidFill>
                  <a:srgbClr val="F2F2F2"/>
                </a:solidFill>
              </a:rPr>
            </a:br>
            <a:br>
              <a:rPr lang="en-US" sz="1800">
                <a:solidFill>
                  <a:srgbClr val="F2F2F2"/>
                </a:solidFill>
              </a:rPr>
            </a:br>
            <a:r>
              <a:rPr i="0" lang="en-US" sz="1600" u="sng" strike="noStrike">
                <a:solidFill>
                  <a:schemeClr val="hlink"/>
                </a:solidFill>
                <a:latin typeface="Arial"/>
                <a:ea typeface="Arial"/>
                <a:cs typeface="Arial"/>
                <a:sym typeface="Arial"/>
                <a:hlinkClick r:id="rId5"/>
              </a:rPr>
              <a:t>F.10  Recipient and Sub-Recipient Record-keeping Requirements</a:t>
            </a:r>
            <a:br>
              <a:rPr i="0" lang="en-US" sz="1800" u="sng" strike="noStrike">
                <a:solidFill>
                  <a:srgbClr val="1F75B9"/>
                </a:solidFill>
                <a:latin typeface="Arial"/>
                <a:ea typeface="Arial"/>
                <a:cs typeface="Arial"/>
                <a:sym typeface="Arial"/>
              </a:rPr>
            </a:br>
            <a:br>
              <a:rPr lang="en-US" sz="1800">
                <a:solidFill>
                  <a:srgbClr val="F2F2F2"/>
                </a:solidFill>
              </a:rPr>
            </a:br>
            <a:r>
              <a:rPr i="0" lang="en-US" sz="1600" u="sng" strike="noStrike">
                <a:solidFill>
                  <a:schemeClr val="hlink"/>
                </a:solidFill>
                <a:latin typeface="Arial"/>
                <a:ea typeface="Arial"/>
                <a:cs typeface="Arial"/>
                <a:sym typeface="Arial"/>
                <a:hlinkClick r:id="rId6"/>
              </a:rPr>
              <a:t>F.12 Recipient and Sub-Recipient Emergency Solution Grant Record-keeping Requirements </a:t>
            </a:r>
            <a:br>
              <a:rPr i="0" lang="en-US" sz="1800" u="none" strike="noStrike">
                <a:solidFill>
                  <a:srgbClr val="1F75B9"/>
                </a:solidFill>
                <a:latin typeface="Arial"/>
                <a:ea typeface="Arial"/>
                <a:cs typeface="Arial"/>
                <a:sym typeface="Arial"/>
              </a:rPr>
            </a:br>
            <a:br>
              <a:rPr i="0" lang="en-US" sz="1800" u="none" strike="noStrike">
                <a:solidFill>
                  <a:srgbClr val="1F75B9"/>
                </a:solidFill>
                <a:latin typeface="Arial"/>
                <a:ea typeface="Arial"/>
                <a:cs typeface="Arial"/>
                <a:sym typeface="Arial"/>
              </a:rPr>
            </a:br>
            <a:r>
              <a:rPr lang="en-US" sz="1800" u="sng">
                <a:solidFill>
                  <a:schemeClr val="hlink"/>
                </a:solidFill>
                <a:hlinkClick r:id="rId7"/>
              </a:rPr>
              <a:t>ESG Program - HUD Exchange</a:t>
            </a:r>
            <a:br>
              <a:rPr lang="en-US" sz="1800"/>
            </a:br>
            <a:r>
              <a:rPr lang="en-US" sz="1800"/>
              <a:t>	</a:t>
            </a:r>
            <a:r>
              <a:rPr lang="en-US" sz="1800" u="sng">
                <a:solidFill>
                  <a:schemeClr val="hlink"/>
                </a:solidFill>
                <a:hlinkClick r:id="rId8"/>
              </a:rPr>
              <a:t>24CFR 576</a:t>
            </a:r>
            <a:br>
              <a:rPr lang="en-US" sz="1800"/>
            </a:br>
            <a:br>
              <a:rPr lang="en-US" sz="1800"/>
            </a:br>
            <a:r>
              <a:rPr lang="en-US" sz="1800" u="sng">
                <a:solidFill>
                  <a:schemeClr val="hlink"/>
                </a:solidFill>
                <a:hlinkClick r:id="rId9"/>
              </a:rPr>
              <a:t>CoC: Continuum of Care Program - HUD Exchange</a:t>
            </a:r>
            <a:br>
              <a:rPr lang="en-US" sz="1800"/>
            </a:br>
            <a:r>
              <a:rPr lang="en-US" sz="1800"/>
              <a:t>	</a:t>
            </a:r>
            <a:r>
              <a:rPr lang="en-US" sz="1800" u="sng">
                <a:solidFill>
                  <a:schemeClr val="hlink"/>
                </a:solidFill>
                <a:hlinkClick r:id="rId10"/>
              </a:rPr>
              <a:t>24CFR 578</a:t>
            </a:r>
            <a:br>
              <a:rPr lang="en-US" sz="1800"/>
            </a:br>
            <a:br>
              <a:rPr lang="en-US" sz="1800"/>
            </a:br>
            <a:r>
              <a:rPr lang="en-US" sz="1800" u="sng">
                <a:solidFill>
                  <a:schemeClr val="hlink"/>
                </a:solidFill>
                <a:hlinkClick r:id="rId11"/>
              </a:rPr>
              <a:t>Match Requirements CoC</a:t>
            </a:r>
            <a:endParaRPr sz="1800">
              <a:solidFill>
                <a:srgbClr val="F2F2F2"/>
              </a:solidFill>
            </a:endParaRPr>
          </a:p>
        </p:txBody>
      </p:sp>
      <p:cxnSp>
        <p:nvCxnSpPr>
          <p:cNvPr id="292" name="Google Shape;292;p16"/>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293" name="Google Shape;293;p16"/>
          <p:cNvSpPr txBox="1"/>
          <p:nvPr>
            <p:ph idx="1" type="body"/>
          </p:nvPr>
        </p:nvSpPr>
        <p:spPr>
          <a:xfrm>
            <a:off x="4996542" y="169433"/>
            <a:ext cx="6503383" cy="6519134"/>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2F2F2"/>
              </a:buClr>
              <a:buSzPts val="1600"/>
              <a:buFont typeface="Noto Sans Symbols"/>
              <a:buChar char="❑"/>
            </a:pPr>
            <a:r>
              <a:rPr lang="en-US" sz="1600">
                <a:solidFill>
                  <a:srgbClr val="F2F2F2"/>
                </a:solidFill>
              </a:rPr>
              <a:t> Standard Operating Procedures</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Ensure there are written policies and procedures for:</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Participant  Intake</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Housing First</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Conflict of Interest</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Financial Management</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Client Confidentiality</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Equal Opportunity (Fair Housing, Non-discrimination)</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Ineligibility determination and  termination of assistance</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Grievance Procedure</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VAWA and emergency transfers for victims of domestic violence</a:t>
            </a:r>
            <a:endParaRPr/>
          </a:p>
          <a:p>
            <a:pPr indent="-228600" lvl="2" marL="1143000" rtl="0" algn="l">
              <a:lnSpc>
                <a:spcPct val="90000"/>
              </a:lnSpc>
              <a:spcBef>
                <a:spcPts val="500"/>
              </a:spcBef>
              <a:spcAft>
                <a:spcPts val="0"/>
              </a:spcAft>
              <a:buClr>
                <a:srgbClr val="F2F2F2"/>
              </a:buClr>
              <a:buSzPts val="1600"/>
              <a:buFont typeface="Courier New"/>
              <a:buChar char="o"/>
            </a:pPr>
            <a:r>
              <a:rPr lang="en-US" sz="1600">
                <a:solidFill>
                  <a:srgbClr val="F2F2F2"/>
                </a:solidFill>
              </a:rPr>
              <a:t>Educational Coordination for projects serving families</a:t>
            </a:r>
            <a:endParaRPr/>
          </a:p>
          <a:p>
            <a:pPr indent="-228600" lvl="0" marL="228600" rtl="0" algn="l">
              <a:lnSpc>
                <a:spcPct val="90000"/>
              </a:lnSpc>
              <a:spcBef>
                <a:spcPts val="1000"/>
              </a:spcBef>
              <a:spcAft>
                <a:spcPts val="0"/>
              </a:spcAft>
              <a:buClr>
                <a:srgbClr val="F2F2F2"/>
              </a:buClr>
              <a:buSzPts val="1600"/>
              <a:buFont typeface="Noto Sans Symbols"/>
              <a:buChar char="❑"/>
            </a:pPr>
            <a:r>
              <a:rPr lang="en-US" sz="1600">
                <a:solidFill>
                  <a:srgbClr val="F2F2F2"/>
                </a:solidFill>
              </a:rPr>
              <a:t>Financial </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Record of draw downs</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Financial Statement of Activities</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Match Documentation</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Recent Financial Audit</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Fidelity Bond to cover grant period</a:t>
            </a:r>
            <a:endParaRPr/>
          </a:p>
          <a:p>
            <a:pPr indent="-228600" lvl="0" marL="228600" rtl="0" algn="l">
              <a:lnSpc>
                <a:spcPct val="90000"/>
              </a:lnSpc>
              <a:spcBef>
                <a:spcPts val="1000"/>
              </a:spcBef>
              <a:spcAft>
                <a:spcPts val="0"/>
              </a:spcAft>
              <a:buClr>
                <a:srgbClr val="F2F2F2"/>
              </a:buClr>
              <a:buSzPts val="1600"/>
              <a:buFont typeface="Noto Sans Symbols"/>
              <a:buChar char="❑"/>
            </a:pPr>
            <a:r>
              <a:rPr lang="en-US" sz="1600">
                <a:solidFill>
                  <a:srgbClr val="F2F2F2"/>
                </a:solidFill>
              </a:rPr>
              <a:t>Lived Experience Participation</a:t>
            </a:r>
            <a:endParaRPr/>
          </a:p>
          <a:p>
            <a:pPr indent="-228600" lvl="1" marL="685800" rtl="0" algn="l">
              <a:lnSpc>
                <a:spcPct val="90000"/>
              </a:lnSpc>
              <a:spcBef>
                <a:spcPts val="500"/>
              </a:spcBef>
              <a:spcAft>
                <a:spcPts val="0"/>
              </a:spcAft>
              <a:buClr>
                <a:srgbClr val="F2F2F2"/>
              </a:buClr>
              <a:buSzPts val="1600"/>
              <a:buChar char="•"/>
            </a:pPr>
            <a:r>
              <a:rPr lang="en-US" sz="1600">
                <a:solidFill>
                  <a:srgbClr val="F2F2F2"/>
                </a:solidFill>
              </a:rPr>
              <a:t>Ensure homeless or formerly homeless persons have the opportunity to participate in policy making decisions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838200" y="365126"/>
            <a:ext cx="10515600" cy="127861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EDEDED"/>
              </a:buClr>
              <a:buSzPct val="100000"/>
              <a:buFont typeface="Times New Roman"/>
              <a:buNone/>
            </a:pPr>
            <a:r>
              <a:rPr lang="en-US" sz="4800">
                <a:latin typeface="Times New Roman"/>
                <a:ea typeface="Times New Roman"/>
                <a:cs typeface="Times New Roman"/>
                <a:sym typeface="Times New Roman"/>
              </a:rPr>
              <a:t>HUD’s Review</a:t>
            </a:r>
            <a:br>
              <a:rPr lang="en-US" sz="4800">
                <a:latin typeface="Times New Roman"/>
                <a:ea typeface="Times New Roman"/>
                <a:cs typeface="Times New Roman"/>
                <a:sym typeface="Times New Roman"/>
              </a:rPr>
            </a:br>
            <a:endParaRPr sz="4800">
              <a:latin typeface="Times New Roman"/>
              <a:ea typeface="Times New Roman"/>
              <a:cs typeface="Times New Roman"/>
              <a:sym typeface="Times New Roman"/>
            </a:endParaRPr>
          </a:p>
        </p:txBody>
      </p:sp>
      <p:pic>
        <p:nvPicPr>
          <p:cNvPr id="300" name="Google Shape;300;p17"/>
          <p:cNvPicPr preferRelativeResize="0"/>
          <p:nvPr/>
        </p:nvPicPr>
        <p:blipFill rotWithShape="1">
          <a:blip r:embed="rId3">
            <a:alphaModFix/>
          </a:blip>
          <a:srcRect b="0" l="0" r="0" t="0"/>
          <a:stretch/>
        </p:blipFill>
        <p:spPr>
          <a:xfrm>
            <a:off x="9250498" y="365125"/>
            <a:ext cx="2103302" cy="1627773"/>
          </a:xfrm>
          <a:prstGeom prst="rect">
            <a:avLst/>
          </a:prstGeom>
          <a:noFill/>
          <a:ln>
            <a:noFill/>
          </a:ln>
        </p:spPr>
      </p:pic>
      <p:sp>
        <p:nvSpPr>
          <p:cNvPr id="301" name="Google Shape;301;p17"/>
          <p:cNvSpPr/>
          <p:nvPr/>
        </p:nvSpPr>
        <p:spPr>
          <a:xfrm>
            <a:off x="713014" y="2678698"/>
            <a:ext cx="10765971"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Projects should self review and be aware of the exhibits used by HUD for monitoring:</a:t>
            </a:r>
            <a:endParaRPr/>
          </a:p>
          <a:p>
            <a:pPr indent="0" lvl="0" marL="0" marR="0" rtl="0" algn="l">
              <a:spcBef>
                <a:spcPts val="0"/>
              </a:spcBef>
              <a:spcAft>
                <a:spcPts val="0"/>
              </a:spcAft>
              <a:buNone/>
            </a:pPr>
            <a:r>
              <a:t/>
            </a:r>
            <a:endParaRPr sz="2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Emergency Solutions Grants Program-Chapter 28</a:t>
            </a:r>
            <a:endParaRPr/>
          </a:p>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Continuum of Care Program Chapter 29</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	</a:t>
            </a:r>
            <a:endParaRPr/>
          </a:p>
        </p:txBody>
      </p:sp>
      <p:sp>
        <p:nvSpPr>
          <p:cNvPr id="302" name="Google Shape;302;p17"/>
          <p:cNvSpPr txBox="1"/>
          <p:nvPr/>
        </p:nvSpPr>
        <p:spPr>
          <a:xfrm>
            <a:off x="1077685" y="3429000"/>
            <a:ext cx="9688200" cy="123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u="sng">
              <a:solidFill>
                <a:schemeClr val="lt1"/>
              </a:solidFill>
              <a:latin typeface="Corbel"/>
              <a:ea typeface="Corbel"/>
              <a:cs typeface="Corbel"/>
              <a:sym typeface="Corbel"/>
              <a:hlinkClick r:id="rId4">
                <a:extLst>
                  <a:ext uri="{A12FA001-AC4F-418D-AE19-62706E023703}">
                    <ahyp:hlinkClr val="tx"/>
                  </a:ext>
                </a:extLst>
              </a:hlinkClick>
            </a:endParaRPr>
          </a:p>
          <a:p>
            <a:pPr indent="0" lvl="0" marL="0" marR="0" rtl="0" algn="ctr">
              <a:spcBef>
                <a:spcPts val="0"/>
              </a:spcBef>
              <a:spcAft>
                <a:spcPts val="0"/>
              </a:spcAft>
              <a:buNone/>
            </a:pPr>
            <a:r>
              <a:rPr lang="en-US" sz="2800" u="sng">
                <a:solidFill>
                  <a:schemeClr val="hlink"/>
                </a:solidFill>
                <a:latin typeface="Corbel"/>
                <a:ea typeface="Corbel"/>
                <a:cs typeface="Corbel"/>
                <a:sym typeface="Corbel"/>
                <a:hlinkClick r:id="rId5"/>
              </a:rPr>
              <a:t>CPD Monitoring Handbook (6509.2) | HUD.gov / U.S. Department of Housing and Urban Development (HUD)</a:t>
            </a:r>
            <a:endParaRPr sz="2800">
              <a:solidFill>
                <a:schemeClr val="lt1"/>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1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08" name="Google Shape;308;p18"/>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2F2F2"/>
              </a:buClr>
              <a:buSzPts val="4000"/>
              <a:buFont typeface="Corbel"/>
              <a:buNone/>
            </a:pPr>
            <a:r>
              <a:rPr lang="en-US" sz="4000">
                <a:solidFill>
                  <a:srgbClr val="F2F2F2"/>
                </a:solidFill>
              </a:rPr>
              <a:t>ESG </a:t>
            </a:r>
            <a:br>
              <a:rPr lang="en-US" sz="4000">
                <a:solidFill>
                  <a:srgbClr val="F2F2F2"/>
                </a:solidFill>
              </a:rPr>
            </a:br>
            <a:br>
              <a:rPr lang="en-US" sz="4000">
                <a:solidFill>
                  <a:srgbClr val="F2F2F2"/>
                </a:solidFill>
              </a:rPr>
            </a:br>
            <a:r>
              <a:rPr lang="en-US" sz="4000">
                <a:solidFill>
                  <a:srgbClr val="F2F2F2"/>
                </a:solidFill>
              </a:rPr>
              <a:t>Guides for Review </a:t>
            </a:r>
            <a:br>
              <a:rPr lang="en-US" sz="4000">
                <a:solidFill>
                  <a:srgbClr val="F2F2F2"/>
                </a:solidFill>
              </a:rPr>
            </a:br>
            <a:r>
              <a:rPr lang="en-US" sz="4000">
                <a:solidFill>
                  <a:srgbClr val="F2F2F2"/>
                </a:solidFill>
              </a:rPr>
              <a:t>Chapter 28</a:t>
            </a:r>
            <a:br>
              <a:rPr lang="en-US" sz="4000">
                <a:solidFill>
                  <a:srgbClr val="F2F2F2"/>
                </a:solidFill>
              </a:rPr>
            </a:br>
            <a:endParaRPr sz="4000">
              <a:solidFill>
                <a:srgbClr val="F2F2F2"/>
              </a:solidFill>
            </a:endParaRPr>
          </a:p>
        </p:txBody>
      </p:sp>
      <p:cxnSp>
        <p:nvCxnSpPr>
          <p:cNvPr id="309" name="Google Shape;309;p18"/>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310" name="Google Shape;310;p18"/>
          <p:cNvSpPr txBox="1"/>
          <p:nvPr>
            <p:ph idx="1" type="body"/>
          </p:nvPr>
        </p:nvSpPr>
        <p:spPr>
          <a:xfrm>
            <a:off x="4996543" y="1115786"/>
            <a:ext cx="5713790" cy="4893128"/>
          </a:xfrm>
          <a:prstGeom prst="rect">
            <a:avLst/>
          </a:prstGeom>
          <a:noFill/>
          <a:ln>
            <a:noFill/>
          </a:ln>
        </p:spPr>
        <p:txBody>
          <a:bodyPr anchorCtr="0" anchor="ctr" bIns="45700" lIns="91425" spcFirstLastPara="1" rIns="91425" wrap="square" tIns="45700">
            <a:normAutofit fontScale="77500" lnSpcReduction="20000"/>
          </a:bodyPr>
          <a:lstStyle/>
          <a:p>
            <a:pPr indent="-110490" lvl="0" marL="228600" rtl="0" algn="l">
              <a:lnSpc>
                <a:spcPct val="90000"/>
              </a:lnSpc>
              <a:spcBef>
                <a:spcPts val="0"/>
              </a:spcBef>
              <a:spcAft>
                <a:spcPts val="0"/>
              </a:spcAft>
              <a:buClr>
                <a:srgbClr val="EDEDED"/>
              </a:buClr>
              <a:buSzPct val="100000"/>
              <a:buFont typeface="Noto Sans Symbols"/>
              <a:buNone/>
            </a:pPr>
            <a:r>
              <a:t/>
            </a:r>
            <a:endParaRPr sz="2400">
              <a:solidFill>
                <a:schemeClr val="lt1"/>
              </a:solidFill>
            </a:endParaRPr>
          </a:p>
          <a:p>
            <a:pPr indent="-110490" lvl="0" marL="228600" rtl="0" algn="l">
              <a:lnSpc>
                <a:spcPct val="90000"/>
              </a:lnSpc>
              <a:spcBef>
                <a:spcPts val="1000"/>
              </a:spcBef>
              <a:spcAft>
                <a:spcPts val="0"/>
              </a:spcAft>
              <a:buClr>
                <a:srgbClr val="EDEDED"/>
              </a:buClr>
              <a:buSzPct val="100000"/>
              <a:buFont typeface="Noto Sans Symbols"/>
              <a:buNone/>
            </a:pPr>
            <a:r>
              <a:t/>
            </a:r>
            <a:endParaRPr sz="2400">
              <a:solidFill>
                <a:schemeClr val="lt1"/>
              </a:solidFill>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Overall and Subrecipient Management</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28-2</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28-3</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Lead Based Paint</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24-3, 24-4</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Participant Eligibility and Record Keeping Requirements</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28-1</a:t>
            </a:r>
            <a:r>
              <a:rPr b="0" i="0" lang="en-US" sz="1600">
                <a:solidFill>
                  <a:schemeClr val="lt1"/>
                </a:solidFill>
                <a:latin typeface="IBM Plex Serif"/>
                <a:ea typeface="IBM Plex Serif"/>
                <a:cs typeface="IBM Plex Serif"/>
                <a:sym typeface="IBM Plex Serif"/>
              </a:rPr>
              <a:t> </a:t>
            </a:r>
            <a:endParaRPr sz="2000">
              <a:solidFill>
                <a:schemeClr val="lt1"/>
              </a:solidFill>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Financial Management</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34-1A</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28-7</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28-8</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Component Review</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28-6 (RRH and HP)</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28-4 (Street Outreach)</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28-5 (Emergency Shelter)</a:t>
            </a:r>
            <a:endParaRPr/>
          </a:p>
          <a:p>
            <a:pPr indent="-110490" lvl="0" marL="228600" rtl="0" algn="l">
              <a:lnSpc>
                <a:spcPct val="90000"/>
              </a:lnSpc>
              <a:spcBef>
                <a:spcPts val="1000"/>
              </a:spcBef>
              <a:spcAft>
                <a:spcPts val="0"/>
              </a:spcAft>
              <a:buClr>
                <a:srgbClr val="EDEDED"/>
              </a:buClr>
              <a:buSzPct val="100000"/>
              <a:buNone/>
            </a:pPr>
            <a:r>
              <a:t/>
            </a:r>
            <a:endParaRPr sz="2400">
              <a:solidFill>
                <a:srgbClr val="F2F2F2"/>
              </a:solidFill>
            </a:endParaRPr>
          </a:p>
          <a:p>
            <a:pPr indent="-130175" lvl="0" marL="228600" rtl="0" algn="l">
              <a:lnSpc>
                <a:spcPct val="90000"/>
              </a:lnSpc>
              <a:spcBef>
                <a:spcPts val="1000"/>
              </a:spcBef>
              <a:spcAft>
                <a:spcPts val="0"/>
              </a:spcAft>
              <a:buClr>
                <a:srgbClr val="EDEDED"/>
              </a:buClr>
              <a:buSzPct val="100000"/>
              <a:buNone/>
            </a:pPr>
            <a:r>
              <a:t/>
            </a:r>
            <a:endParaRPr sz="2000">
              <a:solidFill>
                <a:srgbClr val="F2F2F2"/>
              </a:solidFill>
            </a:endParaRPr>
          </a:p>
          <a:p>
            <a:pPr indent="-130175" lvl="1" marL="685800" rtl="0" algn="l">
              <a:lnSpc>
                <a:spcPct val="90000"/>
              </a:lnSpc>
              <a:spcBef>
                <a:spcPts val="500"/>
              </a:spcBef>
              <a:spcAft>
                <a:spcPts val="0"/>
              </a:spcAft>
              <a:buClr>
                <a:srgbClr val="EDEDED"/>
              </a:buClr>
              <a:buSzPct val="100000"/>
              <a:buNone/>
            </a:pPr>
            <a:r>
              <a:t/>
            </a:r>
            <a:endParaRPr sz="2000">
              <a:solidFill>
                <a:srgbClr val="F2F2F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1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16" name="Google Shape;316;p19"/>
          <p:cNvSpPr txBox="1"/>
          <p:nvPr>
            <p:ph type="title"/>
          </p:nvPr>
        </p:nvSpPr>
        <p:spPr>
          <a:xfrm>
            <a:off x="838200" y="1115786"/>
            <a:ext cx="3473851" cy="46264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2F2F2"/>
              </a:buClr>
              <a:buSzPts val="4000"/>
              <a:buFont typeface="Corbel"/>
              <a:buNone/>
            </a:pPr>
            <a:r>
              <a:rPr lang="en-US" sz="4000">
                <a:solidFill>
                  <a:srgbClr val="F2F2F2"/>
                </a:solidFill>
              </a:rPr>
              <a:t>CoC </a:t>
            </a:r>
            <a:br>
              <a:rPr lang="en-US" sz="4000">
                <a:solidFill>
                  <a:srgbClr val="F2F2F2"/>
                </a:solidFill>
              </a:rPr>
            </a:br>
            <a:br>
              <a:rPr lang="en-US" sz="4000">
                <a:solidFill>
                  <a:srgbClr val="F2F2F2"/>
                </a:solidFill>
              </a:rPr>
            </a:br>
            <a:r>
              <a:rPr lang="en-US" sz="4000">
                <a:solidFill>
                  <a:srgbClr val="F2F2F2"/>
                </a:solidFill>
              </a:rPr>
              <a:t>Guides for Review </a:t>
            </a:r>
            <a:br>
              <a:rPr lang="en-US" sz="4000">
                <a:solidFill>
                  <a:srgbClr val="F2F2F2"/>
                </a:solidFill>
              </a:rPr>
            </a:br>
            <a:r>
              <a:rPr lang="en-US" sz="4000">
                <a:solidFill>
                  <a:srgbClr val="F2F2F2"/>
                </a:solidFill>
              </a:rPr>
              <a:t>Chapter 29</a:t>
            </a:r>
            <a:br>
              <a:rPr lang="en-US" sz="4000">
                <a:solidFill>
                  <a:srgbClr val="F2F2F2"/>
                </a:solidFill>
              </a:rPr>
            </a:br>
            <a:endParaRPr sz="4000">
              <a:solidFill>
                <a:srgbClr val="F2F2F2"/>
              </a:solidFill>
            </a:endParaRPr>
          </a:p>
        </p:txBody>
      </p:sp>
      <p:cxnSp>
        <p:nvCxnSpPr>
          <p:cNvPr id="317" name="Google Shape;317;p19"/>
          <p:cNvCxnSpPr/>
          <p:nvPr/>
        </p:nvCxnSpPr>
        <p:spPr>
          <a:xfrm>
            <a:off x="4654296" y="2032907"/>
            <a:ext cx="0" cy="2792186"/>
          </a:xfrm>
          <a:prstGeom prst="straightConnector1">
            <a:avLst/>
          </a:prstGeom>
          <a:noFill/>
          <a:ln cap="flat" cmpd="sng" w="12700">
            <a:solidFill>
              <a:schemeClr val="accent1"/>
            </a:solidFill>
            <a:prstDash val="solid"/>
            <a:miter lim="800000"/>
            <a:headEnd len="sm" w="sm" type="none"/>
            <a:tailEnd len="sm" w="sm" type="none"/>
          </a:ln>
        </p:spPr>
      </p:cxnSp>
      <p:sp>
        <p:nvSpPr>
          <p:cNvPr id="318" name="Google Shape;318;p19"/>
          <p:cNvSpPr txBox="1"/>
          <p:nvPr>
            <p:ph idx="1" type="body"/>
          </p:nvPr>
        </p:nvSpPr>
        <p:spPr>
          <a:xfrm>
            <a:off x="4996543" y="1115786"/>
            <a:ext cx="5713790" cy="4893128"/>
          </a:xfrm>
          <a:prstGeom prst="rect">
            <a:avLst/>
          </a:prstGeom>
          <a:noFill/>
          <a:ln>
            <a:noFill/>
          </a:ln>
        </p:spPr>
        <p:txBody>
          <a:bodyPr anchorCtr="0" anchor="ctr" bIns="45700" lIns="91425" spcFirstLastPara="1" rIns="91425" wrap="square" tIns="45700">
            <a:normAutofit fontScale="77500" lnSpcReduction="20000"/>
          </a:bodyPr>
          <a:lstStyle/>
          <a:p>
            <a:pPr indent="-110490" lvl="0" marL="228600" rtl="0" algn="l">
              <a:lnSpc>
                <a:spcPct val="90000"/>
              </a:lnSpc>
              <a:spcBef>
                <a:spcPts val="0"/>
              </a:spcBef>
              <a:spcAft>
                <a:spcPts val="0"/>
              </a:spcAft>
              <a:buClr>
                <a:srgbClr val="EDEDED"/>
              </a:buClr>
              <a:buSzPct val="100000"/>
              <a:buFont typeface="Noto Sans Symbols"/>
              <a:buNone/>
            </a:pPr>
            <a:r>
              <a:t/>
            </a:r>
            <a:endParaRPr sz="2400">
              <a:solidFill>
                <a:schemeClr val="lt1"/>
              </a:solidFill>
            </a:endParaRPr>
          </a:p>
          <a:p>
            <a:pPr indent="-110490" lvl="0" marL="228600" rtl="0" algn="l">
              <a:lnSpc>
                <a:spcPct val="90000"/>
              </a:lnSpc>
              <a:spcBef>
                <a:spcPts val="1000"/>
              </a:spcBef>
              <a:spcAft>
                <a:spcPts val="0"/>
              </a:spcAft>
              <a:buClr>
                <a:srgbClr val="EDEDED"/>
              </a:buClr>
              <a:buSzPct val="100000"/>
              <a:buFont typeface="Noto Sans Symbols"/>
              <a:buNone/>
            </a:pPr>
            <a:r>
              <a:t/>
            </a:r>
            <a:endParaRPr sz="2400">
              <a:solidFill>
                <a:schemeClr val="lt1"/>
              </a:solidFill>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Overall and Subrecipient Management</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29-3</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29-4</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Lead Based Paint</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24-3, 24-4</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Participant Eligibility and Record Keeping Requirements</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29-1 </a:t>
            </a:r>
            <a:r>
              <a:rPr b="0" i="0" lang="en-US" sz="1600">
                <a:solidFill>
                  <a:schemeClr val="lt1"/>
                </a:solidFill>
                <a:latin typeface="IBM Plex Serif"/>
                <a:ea typeface="IBM Plex Serif"/>
                <a:cs typeface="IBM Plex Serif"/>
                <a:sym typeface="IBM Plex Serif"/>
              </a:rPr>
              <a:t> </a:t>
            </a:r>
            <a:endParaRPr sz="2000">
              <a:solidFill>
                <a:schemeClr val="lt1"/>
              </a:solidFill>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Financial Management</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34-1A</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29-11</a:t>
            </a:r>
            <a:endParaRPr/>
          </a:p>
          <a:p>
            <a:pPr indent="-228600" lvl="1" marL="685800" rtl="0" algn="l">
              <a:lnSpc>
                <a:spcPct val="90000"/>
              </a:lnSpc>
              <a:spcBef>
                <a:spcPts val="500"/>
              </a:spcBef>
              <a:spcAft>
                <a:spcPts val="0"/>
              </a:spcAft>
              <a:buClr>
                <a:schemeClr val="lt1"/>
              </a:buClr>
              <a:buSzPct val="100000"/>
              <a:buFont typeface="Noto Sans Symbols"/>
              <a:buChar char="▪"/>
            </a:pPr>
            <a:r>
              <a:rPr lang="en-US" sz="2000">
                <a:solidFill>
                  <a:schemeClr val="lt1"/>
                </a:solidFill>
              </a:rPr>
              <a:t>Exhibit 29-12</a:t>
            </a:r>
            <a:endParaRPr/>
          </a:p>
          <a:p>
            <a:pPr indent="-228600" lvl="0" marL="228600" rtl="0" algn="l">
              <a:lnSpc>
                <a:spcPct val="90000"/>
              </a:lnSpc>
              <a:spcBef>
                <a:spcPts val="1000"/>
              </a:spcBef>
              <a:spcAft>
                <a:spcPts val="0"/>
              </a:spcAft>
              <a:buClr>
                <a:schemeClr val="lt1"/>
              </a:buClr>
              <a:buSzPct val="100000"/>
              <a:buFont typeface="Noto Sans Symbols"/>
              <a:buChar char="❖"/>
            </a:pPr>
            <a:r>
              <a:rPr lang="en-US" sz="2400">
                <a:solidFill>
                  <a:schemeClr val="lt1"/>
                </a:solidFill>
              </a:rPr>
              <a:t>Component Review</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29-5 (RRH)</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29-7 (PSH)</a:t>
            </a:r>
            <a:endParaRPr/>
          </a:p>
          <a:p>
            <a:pPr indent="-228600" lvl="1" marL="685800" rtl="0" algn="l">
              <a:lnSpc>
                <a:spcPct val="90000"/>
              </a:lnSpc>
              <a:spcBef>
                <a:spcPts val="500"/>
              </a:spcBef>
              <a:spcAft>
                <a:spcPts val="0"/>
              </a:spcAft>
              <a:buClr>
                <a:schemeClr val="lt1"/>
              </a:buClr>
              <a:buSzPct val="100000"/>
              <a:buChar char="•"/>
            </a:pPr>
            <a:r>
              <a:rPr lang="en-US" sz="2000">
                <a:solidFill>
                  <a:schemeClr val="lt1"/>
                </a:solidFill>
              </a:rPr>
              <a:t>Exhibit 29-10 (HMIS)</a:t>
            </a:r>
            <a:endParaRPr/>
          </a:p>
          <a:p>
            <a:pPr indent="-130175" lvl="1" marL="685800" rtl="0" algn="l">
              <a:lnSpc>
                <a:spcPct val="90000"/>
              </a:lnSpc>
              <a:spcBef>
                <a:spcPts val="500"/>
              </a:spcBef>
              <a:spcAft>
                <a:spcPts val="0"/>
              </a:spcAft>
              <a:buClr>
                <a:srgbClr val="EDEDED"/>
              </a:buClr>
              <a:buSzPct val="100000"/>
              <a:buNone/>
            </a:pPr>
            <a:r>
              <a:t/>
            </a:r>
            <a:endParaRPr sz="2000">
              <a:solidFill>
                <a:schemeClr val="lt1"/>
              </a:solidFill>
            </a:endParaRPr>
          </a:p>
          <a:p>
            <a:pPr indent="-110490" lvl="0" marL="228600" rtl="0" algn="l">
              <a:lnSpc>
                <a:spcPct val="90000"/>
              </a:lnSpc>
              <a:spcBef>
                <a:spcPts val="1000"/>
              </a:spcBef>
              <a:spcAft>
                <a:spcPts val="0"/>
              </a:spcAft>
              <a:buClr>
                <a:srgbClr val="EDEDED"/>
              </a:buClr>
              <a:buSzPct val="100000"/>
              <a:buNone/>
            </a:pPr>
            <a:r>
              <a:t/>
            </a:r>
            <a:endParaRPr sz="2400">
              <a:solidFill>
                <a:srgbClr val="F2F2F2"/>
              </a:solidFill>
            </a:endParaRPr>
          </a:p>
          <a:p>
            <a:pPr indent="-130175" lvl="0" marL="228600" rtl="0" algn="l">
              <a:lnSpc>
                <a:spcPct val="90000"/>
              </a:lnSpc>
              <a:spcBef>
                <a:spcPts val="1000"/>
              </a:spcBef>
              <a:spcAft>
                <a:spcPts val="0"/>
              </a:spcAft>
              <a:buClr>
                <a:srgbClr val="EDEDED"/>
              </a:buClr>
              <a:buSzPct val="100000"/>
              <a:buNone/>
            </a:pPr>
            <a:r>
              <a:t/>
            </a:r>
            <a:endParaRPr sz="2000">
              <a:solidFill>
                <a:srgbClr val="F2F2F2"/>
              </a:solidFill>
            </a:endParaRPr>
          </a:p>
          <a:p>
            <a:pPr indent="-130175" lvl="1" marL="685800" rtl="0" algn="l">
              <a:lnSpc>
                <a:spcPct val="90000"/>
              </a:lnSpc>
              <a:spcBef>
                <a:spcPts val="500"/>
              </a:spcBef>
              <a:spcAft>
                <a:spcPts val="0"/>
              </a:spcAft>
              <a:buClr>
                <a:srgbClr val="EDEDED"/>
              </a:buClr>
              <a:buSzPct val="100000"/>
              <a:buNone/>
            </a:pPr>
            <a:r>
              <a:t/>
            </a:r>
            <a:endParaRPr sz="2000">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EDEDED"/>
              </a:buClr>
              <a:buSzPct val="100000"/>
              <a:buFont typeface="Corbel"/>
              <a:buNone/>
            </a:pPr>
            <a:r>
              <a:rPr lang="en-US"/>
              <a:t>Continuum of Care (CoC)</a:t>
            </a:r>
            <a:br>
              <a:rPr lang="en-US"/>
            </a:br>
            <a:r>
              <a:rPr lang="en-US"/>
              <a:t>Funded Projects</a:t>
            </a:r>
            <a:endParaRPr/>
          </a:p>
        </p:txBody>
      </p:sp>
      <p:sp>
        <p:nvSpPr>
          <p:cNvPr id="151" name="Google Shape;151;p2"/>
          <p:cNvSpPr txBox="1"/>
          <p:nvPr/>
        </p:nvSpPr>
        <p:spPr>
          <a:xfrm>
            <a:off x="838200" y="1997528"/>
            <a:ext cx="11032671"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orbel"/>
                <a:ea typeface="Corbel"/>
                <a:cs typeface="Corbel"/>
                <a:sym typeface="Corbel"/>
              </a:rPr>
              <a:t>Stark Housing Network, Inc. (SHNI) as the collaborative applicant will monitor and evaluate the performance of CoC funded projects for compliance with HUD and the Homeless Continuum of Care of Stark County (HCCSC) requirements</a:t>
            </a:r>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rPr lang="en-US" sz="2400">
                <a:solidFill>
                  <a:schemeClr val="lt1"/>
                </a:solidFill>
                <a:latin typeface="Corbel"/>
                <a:ea typeface="Corbel"/>
                <a:cs typeface="Corbel"/>
                <a:sym typeface="Corbel"/>
              </a:rPr>
              <a:t>References: </a:t>
            </a:r>
            <a:endParaRPr/>
          </a:p>
          <a:p>
            <a:pPr indent="0" lvl="0" marL="0" marR="0" rtl="0" algn="ctr">
              <a:spcBef>
                <a:spcPts val="0"/>
              </a:spcBef>
              <a:spcAft>
                <a:spcPts val="0"/>
              </a:spcAft>
              <a:buNone/>
            </a:pPr>
            <a:r>
              <a:rPr lang="en-US" sz="2400" u="sng">
                <a:solidFill>
                  <a:schemeClr val="lt1"/>
                </a:solidFill>
                <a:latin typeface="Corbel"/>
                <a:ea typeface="Corbel"/>
                <a:cs typeface="Corbel"/>
                <a:sym typeface="Corbel"/>
                <a:hlinkClick r:id="rId3">
                  <a:extLst>
                    <a:ext uri="{A12FA001-AC4F-418D-AE19-62706E023703}">
                      <ahyp:hlinkClr val="tx"/>
                    </a:ext>
                  </a:extLst>
                </a:hlinkClick>
              </a:rPr>
              <a:t>CoC: Continuum of Care Program - HUD Exchange</a:t>
            </a:r>
            <a:br>
              <a:rPr lang="en-US" sz="2400">
                <a:solidFill>
                  <a:schemeClr val="lt1"/>
                </a:solidFill>
                <a:latin typeface="Corbel"/>
                <a:ea typeface="Corbel"/>
                <a:cs typeface="Corbel"/>
                <a:sym typeface="Corbel"/>
              </a:rPr>
            </a:br>
            <a:r>
              <a:rPr lang="en-US" sz="2400">
                <a:solidFill>
                  <a:schemeClr val="lt1"/>
                </a:solidFill>
                <a:latin typeface="Corbel"/>
                <a:ea typeface="Corbel"/>
                <a:cs typeface="Corbel"/>
                <a:sym typeface="Corbel"/>
              </a:rPr>
              <a:t>	</a:t>
            </a:r>
            <a:r>
              <a:rPr lang="en-US" sz="2400" u="sng">
                <a:solidFill>
                  <a:schemeClr val="lt1"/>
                </a:solidFill>
                <a:latin typeface="Corbel"/>
                <a:ea typeface="Corbel"/>
                <a:cs typeface="Corbel"/>
                <a:sym typeface="Corbel"/>
                <a:hlinkClick r:id="rId4">
                  <a:extLst>
                    <a:ext uri="{A12FA001-AC4F-418D-AE19-62706E023703}">
                      <ahyp:hlinkClr val="tx"/>
                    </a:ext>
                  </a:extLst>
                </a:hlinkClick>
              </a:rPr>
              <a:t>24CFR 578</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t/>
            </a:r>
            <a:endParaRPr sz="2400" u="sng">
              <a:solidFill>
                <a:schemeClr val="lt1"/>
              </a:solidFill>
              <a:latin typeface="Corbel"/>
              <a:ea typeface="Corbel"/>
              <a:cs typeface="Corbel"/>
              <a:sym typeface="Corbel"/>
              <a:hlinkClick r:id="rId5">
                <a:extLst>
                  <a:ext uri="{A12FA001-AC4F-418D-AE19-62706E023703}">
                    <ahyp:hlinkClr val="tx"/>
                  </a:ext>
                </a:extLst>
              </a:hlinkClick>
            </a:endParaRPr>
          </a:p>
          <a:p>
            <a:pPr indent="0" lvl="0" marL="0" marR="0" rtl="0" algn="ctr">
              <a:spcBef>
                <a:spcPts val="0"/>
              </a:spcBef>
              <a:spcAft>
                <a:spcPts val="0"/>
              </a:spcAft>
              <a:buNone/>
            </a:pPr>
            <a:r>
              <a:rPr lang="en-US" sz="2400" u="sng">
                <a:solidFill>
                  <a:schemeClr val="lt1"/>
                </a:solidFill>
                <a:latin typeface="Corbel"/>
                <a:ea typeface="Corbel"/>
                <a:cs typeface="Corbel"/>
                <a:sym typeface="Corbel"/>
                <a:hlinkClick r:id="rId6">
                  <a:extLst>
                    <a:ext uri="{A12FA001-AC4F-418D-AE19-62706E023703}">
                      <ahyp:hlinkClr val="tx"/>
                    </a:ext>
                  </a:extLst>
                </a:hlinkClick>
              </a:rPr>
              <a:t>HCCSC Policy C.4 Procedures for Evaluating CoC Funded Projects</a:t>
            </a:r>
            <a:endParaRPr sz="2400">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20"/>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25" name="Google Shape;325;p20"/>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26" name="Google Shape;326;p20"/>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orbel"/>
              <a:buNone/>
            </a:pPr>
            <a:r>
              <a:rPr lang="en-US" sz="4800">
                <a:solidFill>
                  <a:schemeClr val="lt1"/>
                </a:solidFill>
              </a:rPr>
              <a:t>Resources </a:t>
            </a:r>
            <a:endParaRPr/>
          </a:p>
        </p:txBody>
      </p:sp>
      <p:sp>
        <p:nvSpPr>
          <p:cNvPr id="327" name="Google Shape;327;p20"/>
          <p:cNvSpPr txBox="1"/>
          <p:nvPr/>
        </p:nvSpPr>
        <p:spPr>
          <a:xfrm flipH="1">
            <a:off x="4498799" y="4911263"/>
            <a:ext cx="63216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Questions? Contact:</a:t>
            </a:r>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Lisa Warden</a:t>
            </a:r>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Program Administrator</a:t>
            </a:r>
            <a:endParaRPr/>
          </a:p>
          <a:p>
            <a:pPr indent="0" lvl="0" marL="0" marR="0" rtl="0" algn="l">
              <a:spcBef>
                <a:spcPts val="0"/>
              </a:spcBef>
              <a:spcAft>
                <a:spcPts val="0"/>
              </a:spcAft>
              <a:buNone/>
            </a:pPr>
            <a:r>
              <a:rPr lang="en-US" sz="1800">
                <a:solidFill>
                  <a:schemeClr val="lt1"/>
                </a:solidFill>
                <a:latin typeface="Corbel"/>
                <a:ea typeface="Corbel"/>
                <a:cs typeface="Corbel"/>
                <a:sym typeface="Corbel"/>
              </a:rPr>
              <a:t>Stark Housing Network, Inc</a:t>
            </a:r>
            <a:endParaRPr/>
          </a:p>
          <a:p>
            <a:pPr indent="0" lvl="0" marL="0" marR="0" rtl="0" algn="l">
              <a:spcBef>
                <a:spcPts val="0"/>
              </a:spcBef>
              <a:spcAft>
                <a:spcPts val="0"/>
              </a:spcAft>
              <a:buNone/>
            </a:pPr>
            <a:r>
              <a:rPr lang="en-US" sz="1800" u="sng">
                <a:solidFill>
                  <a:schemeClr val="lt1"/>
                </a:solidFill>
                <a:latin typeface="Corbel"/>
                <a:ea typeface="Corbel"/>
                <a:cs typeface="Corbel"/>
                <a:sym typeface="Corbel"/>
                <a:hlinkClick r:id="rId4">
                  <a:extLst>
                    <a:ext uri="{A12FA001-AC4F-418D-AE19-62706E023703}">
                      <ahyp:hlinkClr val="tx"/>
                    </a:ext>
                  </a:extLst>
                </a:hlinkClick>
              </a:rPr>
              <a:t>lwarden@starkhousingnetwork.org</a:t>
            </a:r>
            <a:endParaRPr sz="1800">
              <a:solidFill>
                <a:schemeClr val="lt1"/>
              </a:solidFill>
              <a:latin typeface="Corbel"/>
              <a:ea typeface="Corbel"/>
              <a:cs typeface="Corbel"/>
              <a:sym typeface="Corbel"/>
            </a:endParaRPr>
          </a:p>
        </p:txBody>
      </p:sp>
      <p:grpSp>
        <p:nvGrpSpPr>
          <p:cNvPr id="328" name="Google Shape;328;p20"/>
          <p:cNvGrpSpPr/>
          <p:nvPr/>
        </p:nvGrpSpPr>
        <p:grpSpPr>
          <a:xfrm>
            <a:off x="813145" y="1531332"/>
            <a:ext cx="10284913" cy="6642400"/>
            <a:chOff x="0" y="-1106300"/>
            <a:chExt cx="10284913" cy="6642400"/>
          </a:xfrm>
        </p:grpSpPr>
        <p:cxnSp>
          <p:nvCxnSpPr>
            <p:cNvPr id="329" name="Google Shape;329;p20"/>
            <p:cNvCxnSpPr/>
            <p:nvPr/>
          </p:nvCxnSpPr>
          <p:spPr>
            <a:xfrm>
              <a:off x="0" y="675"/>
              <a:ext cx="6876900" cy="0"/>
            </a:xfrm>
            <a:prstGeom prst="straightConnector1">
              <a:avLst/>
            </a:prstGeom>
            <a:gradFill>
              <a:gsLst>
                <a:gs pos="0">
                  <a:srgbClr val="5F7267"/>
                </a:gs>
                <a:gs pos="50000">
                  <a:srgbClr val="426050"/>
                </a:gs>
                <a:gs pos="100000">
                  <a:srgbClr val="3A5546"/>
                </a:gs>
              </a:gsLst>
              <a:lin ang="5400012" scaled="0"/>
            </a:gradFill>
            <a:ln cap="flat" cmpd="sng" w="9525">
              <a:solidFill>
                <a:schemeClr val="dk2"/>
              </a:solidFill>
              <a:prstDash val="solid"/>
              <a:miter lim="800000"/>
              <a:headEnd len="sm" w="sm" type="none"/>
              <a:tailEnd len="sm" w="sm" type="none"/>
            </a:ln>
          </p:spPr>
        </p:cxnSp>
        <p:sp>
          <p:nvSpPr>
            <p:cNvPr id="330" name="Google Shape;330;p20"/>
            <p:cNvSpPr txBox="1"/>
            <p:nvPr/>
          </p:nvSpPr>
          <p:spPr>
            <a:xfrm>
              <a:off x="3319550" y="-1106300"/>
              <a:ext cx="6876900" cy="11070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orbel"/>
                <a:buNone/>
              </a:pPr>
              <a:r>
                <a:t/>
              </a:r>
              <a:endParaRPr/>
            </a:p>
            <a:p>
              <a:pPr indent="0" lvl="0" marL="0" marR="0" rtl="0" algn="l">
                <a:lnSpc>
                  <a:spcPct val="90000"/>
                </a:lnSpc>
                <a:spcBef>
                  <a:spcPts val="0"/>
                </a:spcBef>
                <a:spcAft>
                  <a:spcPts val="0"/>
                </a:spcAft>
                <a:buClr>
                  <a:schemeClr val="lt1"/>
                </a:buClr>
                <a:buSzPts val="2800"/>
                <a:buFont typeface="Corbel"/>
                <a:buNone/>
              </a:pPr>
              <a:r>
                <a:rPr lang="en-US" sz="2800" u="sng">
                  <a:solidFill>
                    <a:schemeClr val="hlink"/>
                  </a:solidFill>
                  <a:latin typeface="Corbel"/>
                  <a:ea typeface="Corbel"/>
                  <a:cs typeface="Corbel"/>
                  <a:sym typeface="Corbel"/>
                  <a:hlinkClick r:id="rId5"/>
                </a:rPr>
                <a:t>HUD Exchange</a:t>
              </a:r>
              <a:endParaRPr sz="2800">
                <a:solidFill>
                  <a:schemeClr val="lt1"/>
                </a:solidFill>
                <a:latin typeface="Corbel"/>
                <a:ea typeface="Corbel"/>
                <a:cs typeface="Corbel"/>
                <a:sym typeface="Corbel"/>
              </a:endParaRPr>
            </a:p>
            <a:p>
              <a:pPr indent="0" lvl="0" marL="0" marR="0" rtl="0" algn="l">
                <a:lnSpc>
                  <a:spcPct val="90000"/>
                </a:lnSpc>
                <a:spcBef>
                  <a:spcPts val="980"/>
                </a:spcBef>
                <a:spcAft>
                  <a:spcPts val="0"/>
                </a:spcAft>
                <a:buClr>
                  <a:schemeClr val="lt1"/>
                </a:buClr>
                <a:buSzPts val="2800"/>
                <a:buFont typeface="Corbel"/>
                <a:buNone/>
              </a:pPr>
              <a:r>
                <a:t/>
              </a:r>
              <a:endParaRPr sz="2800">
                <a:solidFill>
                  <a:schemeClr val="lt1"/>
                </a:solidFill>
                <a:latin typeface="Corbel"/>
                <a:ea typeface="Corbel"/>
                <a:cs typeface="Corbel"/>
                <a:sym typeface="Corbel"/>
              </a:endParaRPr>
            </a:p>
            <a:p>
              <a:pPr indent="0" lvl="0" marL="0" marR="0" rtl="0" algn="l">
                <a:lnSpc>
                  <a:spcPct val="90000"/>
                </a:lnSpc>
                <a:spcBef>
                  <a:spcPts val="980"/>
                </a:spcBef>
                <a:spcAft>
                  <a:spcPts val="0"/>
                </a:spcAft>
                <a:buClr>
                  <a:schemeClr val="lt1"/>
                </a:buClr>
                <a:buSzPts val="2800"/>
                <a:buFont typeface="Corbel"/>
                <a:buNone/>
              </a:pPr>
              <a:r>
                <a:rPr lang="en-US" sz="2800" u="sng">
                  <a:solidFill>
                    <a:schemeClr val="hlink"/>
                  </a:solidFill>
                  <a:latin typeface="Corbel"/>
                  <a:ea typeface="Corbel"/>
                  <a:cs typeface="Corbel"/>
                  <a:sym typeface="Corbel"/>
                  <a:hlinkClick r:id="rId6"/>
                </a:rPr>
                <a:t>CPD Monitoring Handbook (6509.2)</a:t>
              </a:r>
              <a:endParaRPr sz="2800">
                <a:solidFill>
                  <a:schemeClr val="lt1"/>
                </a:solidFill>
                <a:latin typeface="Corbel"/>
                <a:ea typeface="Corbel"/>
                <a:cs typeface="Corbel"/>
                <a:sym typeface="Corbel"/>
              </a:endParaRPr>
            </a:p>
          </p:txBody>
        </p:sp>
        <p:cxnSp>
          <p:nvCxnSpPr>
            <p:cNvPr id="331" name="Google Shape;331;p20"/>
            <p:cNvCxnSpPr/>
            <p:nvPr/>
          </p:nvCxnSpPr>
          <p:spPr>
            <a:xfrm>
              <a:off x="0" y="1107782"/>
              <a:ext cx="6876900" cy="0"/>
            </a:xfrm>
            <a:prstGeom prst="straightConnector1">
              <a:avLst/>
            </a:prstGeom>
            <a:gradFill>
              <a:gsLst>
                <a:gs pos="0">
                  <a:srgbClr val="5F7267"/>
                </a:gs>
                <a:gs pos="50000">
                  <a:srgbClr val="426050"/>
                </a:gs>
                <a:gs pos="100000">
                  <a:srgbClr val="3A5546"/>
                </a:gs>
              </a:gsLst>
              <a:lin ang="5400012" scaled="0"/>
            </a:gradFill>
            <a:ln cap="flat" cmpd="sng" w="9525">
              <a:solidFill>
                <a:schemeClr val="dk2"/>
              </a:solidFill>
              <a:prstDash val="solid"/>
              <a:miter lim="800000"/>
              <a:headEnd len="sm" w="sm" type="none"/>
              <a:tailEnd len="sm" w="sm" type="none"/>
            </a:ln>
          </p:spPr>
        </p:cxnSp>
        <p:cxnSp>
          <p:nvCxnSpPr>
            <p:cNvPr id="332" name="Google Shape;332;p20"/>
            <p:cNvCxnSpPr/>
            <p:nvPr/>
          </p:nvCxnSpPr>
          <p:spPr>
            <a:xfrm>
              <a:off x="0" y="2214888"/>
              <a:ext cx="6876900" cy="0"/>
            </a:xfrm>
            <a:prstGeom prst="straightConnector1">
              <a:avLst/>
            </a:prstGeom>
            <a:gradFill>
              <a:gsLst>
                <a:gs pos="0">
                  <a:srgbClr val="5F7267"/>
                </a:gs>
                <a:gs pos="50000">
                  <a:srgbClr val="426050"/>
                </a:gs>
                <a:gs pos="100000">
                  <a:srgbClr val="3A5546"/>
                </a:gs>
              </a:gsLst>
              <a:lin ang="5400012" scaled="0"/>
            </a:gradFill>
            <a:ln cap="flat" cmpd="sng" w="9525">
              <a:solidFill>
                <a:schemeClr val="dk2"/>
              </a:solidFill>
              <a:prstDash val="solid"/>
              <a:miter lim="800000"/>
              <a:headEnd len="sm" w="sm" type="none"/>
              <a:tailEnd len="sm" w="sm" type="none"/>
            </a:ln>
          </p:spPr>
        </p:cxnSp>
        <p:sp>
          <p:nvSpPr>
            <p:cNvPr id="333" name="Google Shape;333;p20"/>
            <p:cNvSpPr txBox="1"/>
            <p:nvPr/>
          </p:nvSpPr>
          <p:spPr>
            <a:xfrm>
              <a:off x="3408013" y="1107838"/>
              <a:ext cx="6876900" cy="11070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orbel"/>
                <a:buNone/>
              </a:pPr>
              <a:r>
                <a:rPr lang="en-US" sz="2800" u="sng">
                  <a:solidFill>
                    <a:schemeClr val="hlink"/>
                  </a:solidFill>
                  <a:latin typeface="Corbel"/>
                  <a:ea typeface="Corbel"/>
                  <a:cs typeface="Corbel"/>
                  <a:sym typeface="Corbel"/>
                  <a:hlinkClick r:id="rId7"/>
                </a:rPr>
                <a:t>Homeless Continuum of Care of Stark County</a:t>
              </a:r>
              <a:endParaRPr/>
            </a:p>
            <a:p>
              <a:pPr indent="0" lvl="0" marL="0" marR="0" rtl="0" algn="l">
                <a:lnSpc>
                  <a:spcPct val="90000"/>
                </a:lnSpc>
                <a:spcBef>
                  <a:spcPts val="980"/>
                </a:spcBef>
                <a:spcAft>
                  <a:spcPts val="0"/>
                </a:spcAft>
                <a:buClr>
                  <a:schemeClr val="lt1"/>
                </a:buClr>
                <a:buSzPts val="3200"/>
                <a:buFont typeface="Corbel"/>
                <a:buNone/>
              </a:pPr>
              <a:r>
                <a:rPr lang="en-US" sz="2800" u="sng">
                  <a:solidFill>
                    <a:schemeClr val="hlink"/>
                  </a:solidFill>
                  <a:latin typeface="Corbel"/>
                  <a:ea typeface="Corbel"/>
                  <a:cs typeface="Corbel"/>
                  <a:sym typeface="Corbel"/>
                  <a:hlinkClick r:id="rId8"/>
                </a:rPr>
                <a:t>SHNI Monitoring Checklist</a:t>
              </a:r>
              <a:endParaRPr sz="2800">
                <a:solidFill>
                  <a:schemeClr val="lt1"/>
                </a:solidFill>
                <a:latin typeface="Corbel"/>
                <a:ea typeface="Corbel"/>
                <a:cs typeface="Corbel"/>
                <a:sym typeface="Corbel"/>
              </a:endParaRPr>
            </a:p>
          </p:txBody>
        </p:sp>
        <p:cxnSp>
          <p:nvCxnSpPr>
            <p:cNvPr id="334" name="Google Shape;334;p20"/>
            <p:cNvCxnSpPr/>
            <p:nvPr/>
          </p:nvCxnSpPr>
          <p:spPr>
            <a:xfrm>
              <a:off x="0" y="3321994"/>
              <a:ext cx="6876900" cy="0"/>
            </a:xfrm>
            <a:prstGeom prst="straightConnector1">
              <a:avLst/>
            </a:prstGeom>
            <a:gradFill>
              <a:gsLst>
                <a:gs pos="0">
                  <a:srgbClr val="5F7267"/>
                </a:gs>
                <a:gs pos="50000">
                  <a:srgbClr val="426050"/>
                </a:gs>
                <a:gs pos="100000">
                  <a:srgbClr val="3A5546"/>
                </a:gs>
              </a:gsLst>
              <a:lin ang="5400012" scaled="0"/>
            </a:gradFill>
            <a:ln cap="flat" cmpd="sng" w="9525">
              <a:solidFill>
                <a:schemeClr val="dk2"/>
              </a:solidFill>
              <a:prstDash val="solid"/>
              <a:miter lim="800000"/>
              <a:headEnd len="sm" w="sm" type="none"/>
              <a:tailEnd len="sm" w="sm" type="none"/>
            </a:ln>
          </p:spPr>
        </p:cxnSp>
        <p:sp>
          <p:nvSpPr>
            <p:cNvPr id="335" name="Google Shape;335;p20"/>
            <p:cNvSpPr/>
            <p:nvPr/>
          </p:nvSpPr>
          <p:spPr>
            <a:xfrm>
              <a:off x="0" y="3321994"/>
              <a:ext cx="6876900" cy="110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0"/>
            <p:cNvSpPr txBox="1"/>
            <p:nvPr/>
          </p:nvSpPr>
          <p:spPr>
            <a:xfrm>
              <a:off x="0" y="3321994"/>
              <a:ext cx="6876900" cy="1107000"/>
            </a:xfrm>
            <a:prstGeom prst="rect">
              <a:avLst/>
            </a:prstGeom>
            <a:noFill/>
            <a:ln>
              <a:noFill/>
            </a:ln>
          </p:spPr>
          <p:txBody>
            <a:bodyPr anchorCtr="0" anchor="t" bIns="194300" lIns="194300" spcFirstLastPara="1" rIns="194300" wrap="square" tIns="194300">
              <a:noAutofit/>
            </a:bodyPr>
            <a:lstStyle/>
            <a:p>
              <a:pPr indent="0" lvl="0" marL="0" marR="0" rtl="0" algn="l">
                <a:lnSpc>
                  <a:spcPct val="90000"/>
                </a:lnSpc>
                <a:spcBef>
                  <a:spcPts val="0"/>
                </a:spcBef>
                <a:spcAft>
                  <a:spcPts val="0"/>
                </a:spcAft>
                <a:buClr>
                  <a:schemeClr val="lt1"/>
                </a:buClr>
                <a:buSzPts val="5100"/>
                <a:buFont typeface="Corbel"/>
                <a:buNone/>
              </a:pPr>
              <a:r>
                <a:t/>
              </a:r>
              <a:endParaRPr sz="5100" u="sng">
                <a:solidFill>
                  <a:schemeClr val="lt1"/>
                </a:solidFill>
                <a:latin typeface="Corbel"/>
                <a:ea typeface="Corbel"/>
                <a:cs typeface="Corbel"/>
                <a:sym typeface="Corbel"/>
                <a:hlinkClick r:id="rId9">
                  <a:extLst>
                    <a:ext uri="{A12FA001-AC4F-418D-AE19-62706E023703}">
                      <ahyp:hlinkClr val="tx"/>
                    </a:ext>
                  </a:extLst>
                </a:hlinkClick>
              </a:endParaRPr>
            </a:p>
          </p:txBody>
        </p:sp>
        <p:cxnSp>
          <p:nvCxnSpPr>
            <p:cNvPr id="337" name="Google Shape;337;p20"/>
            <p:cNvCxnSpPr/>
            <p:nvPr/>
          </p:nvCxnSpPr>
          <p:spPr>
            <a:xfrm>
              <a:off x="0" y="4429100"/>
              <a:ext cx="6876900" cy="0"/>
            </a:xfrm>
            <a:prstGeom prst="straightConnector1">
              <a:avLst/>
            </a:prstGeom>
            <a:gradFill>
              <a:gsLst>
                <a:gs pos="0">
                  <a:srgbClr val="5F7267"/>
                </a:gs>
                <a:gs pos="50000">
                  <a:srgbClr val="426050"/>
                </a:gs>
                <a:gs pos="100000">
                  <a:srgbClr val="3A5546"/>
                </a:gs>
              </a:gsLst>
              <a:lin ang="5400012" scaled="0"/>
            </a:gradFill>
            <a:ln cap="flat" cmpd="sng" w="9525">
              <a:solidFill>
                <a:schemeClr val="dk2"/>
              </a:solidFill>
              <a:prstDash val="solid"/>
              <a:miter lim="800000"/>
              <a:headEnd len="sm" w="sm" type="none"/>
              <a:tailEnd len="sm" w="sm" type="none"/>
            </a:ln>
          </p:spPr>
        </p:cxnSp>
        <p:sp>
          <p:nvSpPr>
            <p:cNvPr id="338" name="Google Shape;338;p20"/>
            <p:cNvSpPr/>
            <p:nvPr/>
          </p:nvSpPr>
          <p:spPr>
            <a:xfrm>
              <a:off x="0" y="4429100"/>
              <a:ext cx="6876900" cy="110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0"/>
            <p:cNvSpPr txBox="1"/>
            <p:nvPr/>
          </p:nvSpPr>
          <p:spPr>
            <a:xfrm>
              <a:off x="0" y="4429100"/>
              <a:ext cx="6876900" cy="1107000"/>
            </a:xfrm>
            <a:prstGeom prst="rect">
              <a:avLst/>
            </a:prstGeom>
            <a:noFill/>
            <a:ln>
              <a:noFill/>
            </a:ln>
          </p:spPr>
          <p:txBody>
            <a:bodyPr anchorCtr="0" anchor="t" bIns="194300" lIns="194300" spcFirstLastPara="1" rIns="194300" wrap="square" tIns="194300">
              <a:noAutofit/>
            </a:bodyPr>
            <a:lstStyle/>
            <a:p>
              <a:pPr indent="0" lvl="0" marL="0" marR="0" rtl="0" algn="l">
                <a:lnSpc>
                  <a:spcPct val="90000"/>
                </a:lnSpc>
                <a:spcBef>
                  <a:spcPts val="0"/>
                </a:spcBef>
                <a:spcAft>
                  <a:spcPts val="0"/>
                </a:spcAft>
                <a:buClr>
                  <a:schemeClr val="lt1"/>
                </a:buClr>
                <a:buSzPts val="5100"/>
                <a:buFont typeface="Corbel"/>
                <a:buNone/>
              </a:pPr>
              <a:r>
                <a:t/>
              </a:r>
              <a:endParaRPr sz="5100">
                <a:solidFill>
                  <a:schemeClr val="lt1"/>
                </a:solidFill>
                <a:latin typeface="Corbel"/>
                <a:ea typeface="Corbel"/>
                <a:cs typeface="Corbel"/>
                <a:sym typeface="Corbe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2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45" name="Google Shape;345;p21"/>
          <p:cNvSpPr txBox="1"/>
          <p:nvPr/>
        </p:nvSpPr>
        <p:spPr>
          <a:xfrm>
            <a:off x="4377313" y="687388"/>
            <a:ext cx="6290687" cy="54832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t/>
            </a:r>
            <a:endParaRPr sz="7200">
              <a:solidFill>
                <a:srgbClr val="F2F2F2"/>
              </a:solidFill>
              <a:latin typeface="Corbel"/>
              <a:ea typeface="Corbel"/>
              <a:cs typeface="Corbel"/>
              <a:sym typeface="Corbel"/>
            </a:endParaRPr>
          </a:p>
          <a:p>
            <a:pPr indent="0" lvl="0" marL="0" marR="0" rtl="0" algn="l">
              <a:lnSpc>
                <a:spcPct val="90000"/>
              </a:lnSpc>
              <a:spcBef>
                <a:spcPts val="600"/>
              </a:spcBef>
              <a:spcAft>
                <a:spcPts val="0"/>
              </a:spcAft>
              <a:buNone/>
            </a:pPr>
            <a:r>
              <a:rPr lang="en-US" sz="7200">
                <a:solidFill>
                  <a:srgbClr val="F2F2F2"/>
                </a:solidFill>
                <a:latin typeface="Corbel"/>
                <a:ea typeface="Corbel"/>
                <a:cs typeface="Corbel"/>
                <a:sym typeface="Corbel"/>
              </a:rPr>
              <a:t>Thank you!</a:t>
            </a:r>
            <a:endParaRPr/>
          </a:p>
          <a:p>
            <a:pPr indent="0" lvl="0" marL="0" marR="0" rtl="0" algn="l">
              <a:lnSpc>
                <a:spcPct val="90000"/>
              </a:lnSpc>
              <a:spcBef>
                <a:spcPts val="600"/>
              </a:spcBef>
              <a:spcAft>
                <a:spcPts val="0"/>
              </a:spcAft>
              <a:buNone/>
            </a:pPr>
            <a:r>
              <a:t/>
            </a:r>
            <a:endParaRPr sz="7200">
              <a:solidFill>
                <a:srgbClr val="F2F2F2"/>
              </a:solidFill>
              <a:latin typeface="Corbel"/>
              <a:ea typeface="Corbel"/>
              <a:cs typeface="Corbel"/>
              <a:sym typeface="Corbel"/>
            </a:endParaRPr>
          </a:p>
          <a:p>
            <a:pPr indent="0" lvl="0" marL="0" marR="0" rtl="0" algn="l">
              <a:lnSpc>
                <a:spcPct val="90000"/>
              </a:lnSpc>
              <a:spcBef>
                <a:spcPts val="600"/>
              </a:spcBef>
              <a:spcAft>
                <a:spcPts val="0"/>
              </a:spcAft>
              <a:buNone/>
            </a:pPr>
            <a:r>
              <a:t/>
            </a:r>
            <a:endParaRPr sz="3200">
              <a:solidFill>
                <a:srgbClr val="F2F2F2"/>
              </a:solidFill>
              <a:latin typeface="Corbel"/>
              <a:ea typeface="Corbel"/>
              <a:cs typeface="Corbel"/>
              <a:sym typeface="Corbel"/>
            </a:endParaRPr>
          </a:p>
        </p:txBody>
      </p:sp>
      <p:cxnSp>
        <p:nvCxnSpPr>
          <p:cNvPr id="346" name="Google Shape;346;p21"/>
          <p:cNvCxnSpPr/>
          <p:nvPr/>
        </p:nvCxnSpPr>
        <p:spPr>
          <a:xfrm>
            <a:off x="4055580" y="2032907"/>
            <a:ext cx="0" cy="2792186"/>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EDEDED"/>
              </a:buClr>
              <a:buSzPct val="100000"/>
              <a:buFont typeface="Corbel"/>
              <a:buNone/>
            </a:pPr>
            <a:r>
              <a:rPr lang="en-US"/>
              <a:t>Emergency Solutions Grant (ESG)</a:t>
            </a:r>
            <a:br>
              <a:rPr lang="en-US"/>
            </a:br>
            <a:r>
              <a:rPr lang="en-US"/>
              <a:t>Funded Projects</a:t>
            </a:r>
            <a:endParaRPr/>
          </a:p>
        </p:txBody>
      </p:sp>
      <p:sp>
        <p:nvSpPr>
          <p:cNvPr id="157" name="Google Shape;157;p3"/>
          <p:cNvSpPr txBox="1"/>
          <p:nvPr/>
        </p:nvSpPr>
        <p:spPr>
          <a:xfrm>
            <a:off x="838200" y="1997528"/>
            <a:ext cx="110328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orbel"/>
                <a:ea typeface="Corbel"/>
                <a:cs typeface="Corbel"/>
                <a:sym typeface="Corbel"/>
              </a:rPr>
              <a:t>City of Canton is a direct recipient of funds awarded through the HUD Emergency Solutions Grant program. In keeping with the HEARTH Act requirements, the City works with the HCCSC’s collaborative applicant to monitor the performance of ESG subrecipients. </a:t>
            </a:r>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l">
              <a:spcBef>
                <a:spcPts val="0"/>
              </a:spcBef>
              <a:spcAft>
                <a:spcPts val="0"/>
              </a:spcAft>
              <a:buNone/>
            </a:pPr>
            <a:r>
              <a:rPr lang="en-US" sz="2400">
                <a:solidFill>
                  <a:schemeClr val="lt1"/>
                </a:solidFill>
                <a:latin typeface="Corbel"/>
                <a:ea typeface="Corbel"/>
                <a:cs typeface="Corbel"/>
                <a:sym typeface="Corbel"/>
              </a:rPr>
              <a:t>Stark Housing Network, Inc. (SHNI) as the collaborative applicant will monitor and evaluate the performance of  ESG subrecipients for compliance with HUD and the Homeless Continuum of Care of Stark County (HCCSC) requirements</a:t>
            </a:r>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rPr lang="en-US" sz="2400">
                <a:solidFill>
                  <a:schemeClr val="lt1"/>
                </a:solidFill>
                <a:latin typeface="Corbel"/>
                <a:ea typeface="Corbel"/>
                <a:cs typeface="Corbel"/>
                <a:sym typeface="Corbel"/>
              </a:rPr>
              <a:t>References: </a:t>
            </a:r>
            <a:endParaRPr/>
          </a:p>
          <a:p>
            <a:pPr indent="0" lvl="0" marL="0" marR="0" rtl="0" algn="ctr">
              <a:spcBef>
                <a:spcPts val="0"/>
              </a:spcBef>
              <a:spcAft>
                <a:spcPts val="0"/>
              </a:spcAft>
              <a:buNone/>
            </a:pPr>
            <a:r>
              <a:rPr lang="en-US" sz="2400" u="sng">
                <a:solidFill>
                  <a:schemeClr val="hlink"/>
                </a:solidFill>
                <a:latin typeface="Corbel"/>
                <a:ea typeface="Corbel"/>
                <a:cs typeface="Corbel"/>
                <a:sym typeface="Corbel"/>
                <a:hlinkClick r:id="rId3"/>
              </a:rPr>
              <a:t>C.11.  Procedures for Evaluating City of Canton ESG-Funded Projects</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rPr lang="en-US" sz="2400" u="sng">
                <a:solidFill>
                  <a:schemeClr val="lt1"/>
                </a:solidFill>
                <a:latin typeface="Corbel"/>
                <a:ea typeface="Corbel"/>
                <a:cs typeface="Corbel"/>
                <a:sym typeface="Corbel"/>
                <a:hlinkClick r:id="rId4">
                  <a:extLst>
                    <a:ext uri="{A12FA001-AC4F-418D-AE19-62706E023703}">
                      <ahyp:hlinkClr val="tx"/>
                    </a:ext>
                  </a:extLst>
                </a:hlinkClick>
              </a:rPr>
              <a:t>ESG Program - HUD Exchange</a:t>
            </a:r>
            <a:br>
              <a:rPr lang="en-US" sz="2400">
                <a:solidFill>
                  <a:schemeClr val="lt1"/>
                </a:solidFill>
                <a:latin typeface="Corbel"/>
                <a:ea typeface="Corbel"/>
                <a:cs typeface="Corbel"/>
                <a:sym typeface="Corbel"/>
              </a:rPr>
            </a:br>
            <a:r>
              <a:rPr lang="en-US" sz="2400">
                <a:solidFill>
                  <a:schemeClr val="lt1"/>
                </a:solidFill>
                <a:latin typeface="Corbel"/>
                <a:ea typeface="Corbel"/>
                <a:cs typeface="Corbel"/>
                <a:sym typeface="Corbel"/>
              </a:rPr>
              <a:t>	</a:t>
            </a:r>
            <a:r>
              <a:rPr lang="en-US" sz="2400" u="sng">
                <a:solidFill>
                  <a:schemeClr val="lt1"/>
                </a:solidFill>
                <a:latin typeface="Corbel"/>
                <a:ea typeface="Corbel"/>
                <a:cs typeface="Corbel"/>
                <a:sym typeface="Corbel"/>
                <a:hlinkClick r:id="rId5">
                  <a:extLst>
                    <a:ext uri="{A12FA001-AC4F-418D-AE19-62706E023703}">
                      <ahyp:hlinkClr val="tx"/>
                    </a:ext>
                  </a:extLst>
                </a:hlinkClick>
              </a:rPr>
              <a:t>24CFR 576</a:t>
            </a:r>
            <a:br>
              <a:rPr lang="en-US" sz="2400">
                <a:solidFill>
                  <a:schemeClr val="lt1"/>
                </a:solidFill>
                <a:latin typeface="Corbel"/>
                <a:ea typeface="Corbel"/>
                <a:cs typeface="Corbel"/>
                <a:sym typeface="Corbel"/>
              </a:rPr>
            </a:br>
            <a:endParaRPr sz="2400">
              <a:solidFill>
                <a:schemeClr val="lt1"/>
              </a:solidFill>
              <a:latin typeface="Corbel"/>
              <a:ea typeface="Corbel"/>
              <a:cs typeface="Corbel"/>
              <a:sym typeface="Corbel"/>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EDEDED"/>
              </a:buClr>
              <a:buSzPct val="100000"/>
              <a:buFont typeface="Corbel"/>
              <a:buNone/>
            </a:pPr>
            <a:r>
              <a:rPr lang="en-US" sz="4400"/>
              <a:t>Homeless Crisis Response Program (HCRP)</a:t>
            </a:r>
            <a:br>
              <a:rPr lang="en-US" sz="4400"/>
            </a:br>
            <a:r>
              <a:rPr lang="en-US" sz="4400"/>
              <a:t>Regional – Rapid Rehousing</a:t>
            </a:r>
            <a:br>
              <a:rPr lang="en-US" sz="4400"/>
            </a:br>
            <a:r>
              <a:rPr lang="en-US" sz="4400"/>
              <a:t>Funded Projects</a:t>
            </a:r>
            <a:endParaRPr/>
          </a:p>
        </p:txBody>
      </p:sp>
      <p:sp>
        <p:nvSpPr>
          <p:cNvPr id="163" name="Google Shape;163;p4"/>
          <p:cNvSpPr txBox="1"/>
          <p:nvPr/>
        </p:nvSpPr>
        <p:spPr>
          <a:xfrm>
            <a:off x="838200" y="1997528"/>
            <a:ext cx="1103267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l">
              <a:spcBef>
                <a:spcPts val="0"/>
              </a:spcBef>
              <a:spcAft>
                <a:spcPts val="0"/>
              </a:spcAft>
              <a:buNone/>
            </a:pPr>
            <a:r>
              <a:rPr lang="en-US" sz="2400">
                <a:solidFill>
                  <a:schemeClr val="lt1"/>
                </a:solidFill>
                <a:latin typeface="Corbel"/>
                <a:ea typeface="Corbel"/>
                <a:cs typeface="Corbel"/>
                <a:sym typeface="Corbel"/>
              </a:rPr>
              <a:t>Stark Housing Network, Inc. (SHNI) as the collaborative applicant will monitor and evaluate the performance of  HCRP subrecipients for compliance with HUD ESG requirements</a:t>
            </a:r>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rPr lang="en-US" sz="2400">
                <a:solidFill>
                  <a:schemeClr val="lt1"/>
                </a:solidFill>
                <a:latin typeface="Corbel"/>
                <a:ea typeface="Corbel"/>
                <a:cs typeface="Corbel"/>
                <a:sym typeface="Corbel"/>
              </a:rPr>
              <a:t>References: </a:t>
            </a:r>
            <a:endParaRPr/>
          </a:p>
          <a:p>
            <a:pPr indent="0" lvl="0" marL="0" marR="0" rtl="0" algn="ctr">
              <a:spcBef>
                <a:spcPts val="0"/>
              </a:spcBef>
              <a:spcAft>
                <a:spcPts val="0"/>
              </a:spcAft>
              <a:buNone/>
            </a:pPr>
            <a:r>
              <a:rPr lang="en-US" sz="2400" u="sng">
                <a:solidFill>
                  <a:schemeClr val="lt1"/>
                </a:solidFill>
                <a:latin typeface="Corbel"/>
                <a:ea typeface="Corbel"/>
                <a:cs typeface="Corbel"/>
                <a:sym typeface="Corbel"/>
                <a:hlinkClick r:id="rId3">
                  <a:extLst>
                    <a:ext uri="{A12FA001-AC4F-418D-AE19-62706E023703}">
                      <ahyp:hlinkClr val="tx"/>
                    </a:ext>
                  </a:extLst>
                </a:hlinkClick>
              </a:rPr>
              <a:t>Rapid Re-Housing: ESG vs CoC (hudexchange.info)</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a:p>
            <a:pPr indent="0" lvl="0" marL="0" marR="0" rtl="0" algn="ctr">
              <a:spcBef>
                <a:spcPts val="0"/>
              </a:spcBef>
              <a:spcAft>
                <a:spcPts val="0"/>
              </a:spcAft>
              <a:buNone/>
            </a:pPr>
            <a:r>
              <a:rPr lang="en-US" sz="2400" u="sng">
                <a:solidFill>
                  <a:schemeClr val="lt1"/>
                </a:solidFill>
                <a:latin typeface="Corbel"/>
                <a:ea typeface="Corbel"/>
                <a:cs typeface="Corbel"/>
                <a:sym typeface="Corbel"/>
                <a:hlinkClick r:id="rId4">
                  <a:extLst>
                    <a:ext uri="{A12FA001-AC4F-418D-AE19-62706E023703}">
                      <ahyp:hlinkClr val="tx"/>
                    </a:ext>
                  </a:extLst>
                </a:hlinkClick>
              </a:rPr>
              <a:t>ESG Program - HUD Exchange</a:t>
            </a:r>
            <a:endParaRPr sz="2400">
              <a:solidFill>
                <a:schemeClr val="lt1"/>
              </a:solidFill>
              <a:latin typeface="Corbel"/>
              <a:ea typeface="Corbel"/>
              <a:cs typeface="Corbel"/>
              <a:sym typeface="Corbel"/>
            </a:endParaRPr>
          </a:p>
          <a:p>
            <a:pPr indent="0" lvl="0" marL="0" marR="0" rtl="0" algn="ctr">
              <a:spcBef>
                <a:spcPts val="0"/>
              </a:spcBef>
              <a:spcAft>
                <a:spcPts val="0"/>
              </a:spcAft>
              <a:buNone/>
            </a:pPr>
            <a:br>
              <a:rPr lang="en-US" sz="2400">
                <a:solidFill>
                  <a:schemeClr val="lt1"/>
                </a:solidFill>
                <a:latin typeface="Corbel"/>
                <a:ea typeface="Corbel"/>
                <a:cs typeface="Corbel"/>
                <a:sym typeface="Corbel"/>
              </a:rPr>
            </a:br>
            <a:endParaRPr sz="2400">
              <a:solidFill>
                <a:schemeClr val="lt1"/>
              </a:solidFill>
              <a:latin typeface="Corbel"/>
              <a:ea typeface="Corbel"/>
              <a:cs typeface="Corbel"/>
              <a:sym typeface="Corbel"/>
            </a:endParaRPr>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type="title"/>
          </p:nvPr>
        </p:nvSpPr>
        <p:spPr>
          <a:xfrm>
            <a:off x="838200" y="31069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3200"/>
              <a:buFont typeface="Times New Roman"/>
              <a:buNone/>
            </a:pPr>
            <a:r>
              <a:rPr lang="en-US" sz="3200">
                <a:latin typeface="Times New Roman"/>
                <a:ea typeface="Times New Roman"/>
                <a:cs typeface="Times New Roman"/>
                <a:sym typeface="Times New Roman"/>
              </a:rPr>
              <a:t>Overview of Monitoring</a:t>
            </a:r>
            <a:endParaRPr/>
          </a:p>
        </p:txBody>
      </p:sp>
      <p:sp>
        <p:nvSpPr>
          <p:cNvPr id="170" name="Google Shape;170;p5"/>
          <p:cNvSpPr txBox="1"/>
          <p:nvPr/>
        </p:nvSpPr>
        <p:spPr>
          <a:xfrm>
            <a:off x="609600" y="1404257"/>
            <a:ext cx="11293929" cy="6740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Why?</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Monitoring is intended to review performance and ensure compliance with the CoC Program, ESG Program and related federal requirements. </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Monitoring occurs at multiple levels</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Recipients and Subrecipients self-monitor their projects</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Recipients monitor subrecipients</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The CoC monitors recipients and subrecipients</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HUD monitors recipients</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DEDED"/>
              </a:buClr>
              <a:buSzPts val="3200"/>
              <a:buFont typeface="Times New Roman"/>
              <a:buNone/>
            </a:pPr>
            <a:r>
              <a:rPr lang="en-US" sz="3200">
                <a:latin typeface="Times New Roman"/>
                <a:ea typeface="Times New Roman"/>
                <a:cs typeface="Times New Roman"/>
                <a:sym typeface="Times New Roman"/>
              </a:rPr>
              <a:t>Overview of Monitoring</a:t>
            </a:r>
            <a:endParaRPr/>
          </a:p>
        </p:txBody>
      </p:sp>
      <p:sp>
        <p:nvSpPr>
          <p:cNvPr id="177" name="Google Shape;177;p6"/>
          <p:cNvSpPr txBox="1"/>
          <p:nvPr/>
        </p:nvSpPr>
        <p:spPr>
          <a:xfrm>
            <a:off x="487134" y="1458685"/>
            <a:ext cx="1121772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Who?</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SHNI will reach out to agency leadership to schedule site visits for all projects</a:t>
            </a:r>
            <a:endParaRPr b="0" i="0" sz="2000" u="none" cap="none" strike="noStrike">
              <a:solidFill>
                <a:schemeClr val="lt1"/>
              </a:solidFill>
              <a:latin typeface="Times New Roman"/>
              <a:ea typeface="Times New Roman"/>
              <a:cs typeface="Times New Roman"/>
              <a:sym typeface="Times New Roman"/>
            </a:endParaRPr>
          </a:p>
        </p:txBody>
      </p:sp>
      <p:sp>
        <p:nvSpPr>
          <p:cNvPr id="178" name="Google Shape;178;p6"/>
          <p:cNvSpPr txBox="1"/>
          <p:nvPr/>
        </p:nvSpPr>
        <p:spPr>
          <a:xfrm>
            <a:off x="487134" y="3383242"/>
            <a:ext cx="1121772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When?</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Agency will receive a  30-day notice prior to the site visit  </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Site visits will be conducted within 6 – 9 months of the projects start date</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Additional site visits may be requested</a:t>
            </a:r>
            <a:endParaRPr/>
          </a:p>
        </p:txBody>
      </p:sp>
      <p:sp>
        <p:nvSpPr>
          <p:cNvPr id="179" name="Google Shape;179;p6"/>
          <p:cNvSpPr txBox="1"/>
          <p:nvPr/>
        </p:nvSpPr>
        <p:spPr>
          <a:xfrm>
            <a:off x="487132" y="2289682"/>
            <a:ext cx="106142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What?</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A review of the Project Application, Quarterly Status Reports, APRs, Participant Files/HMIS, Agency Policies and Procedures, Financial Records</a:t>
            </a:r>
            <a:endParaRPr/>
          </a:p>
        </p:txBody>
      </p:sp>
      <p:sp>
        <p:nvSpPr>
          <p:cNvPr id="180" name="Google Shape;180;p6"/>
          <p:cNvSpPr txBox="1"/>
          <p:nvPr/>
        </p:nvSpPr>
        <p:spPr>
          <a:xfrm>
            <a:off x="487132" y="4957010"/>
            <a:ext cx="1038344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Where?</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Typically held in person on-site at the agency </a:t>
            </a:r>
            <a:endParaRPr/>
          </a:p>
          <a:p>
            <a:pPr indent="-342900" lvl="1" marL="8001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Times New Roman"/>
                <a:ea typeface="Times New Roman"/>
                <a:cs typeface="Times New Roman"/>
                <a:sym typeface="Times New Roman"/>
              </a:rPr>
              <a:t>In some instances, a virtual site visit may be scheduled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7"/>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87" name="Google Shape;187;p7"/>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88" name="Google Shape;188;p7"/>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Corbel"/>
              <a:buNone/>
            </a:pPr>
            <a:r>
              <a:rPr lang="en-US" sz="3700">
                <a:solidFill>
                  <a:schemeClr val="lt1"/>
                </a:solidFill>
              </a:rPr>
              <a:t>Outline of Monitoring</a:t>
            </a:r>
            <a:br>
              <a:rPr lang="en-US" sz="3700">
                <a:solidFill>
                  <a:schemeClr val="lt1"/>
                </a:solidFill>
              </a:rPr>
            </a:br>
            <a:br>
              <a:rPr lang="en-US" sz="3700">
                <a:solidFill>
                  <a:schemeClr val="lt1"/>
                </a:solidFill>
              </a:rPr>
            </a:br>
            <a:r>
              <a:rPr lang="en-US" sz="3700">
                <a:solidFill>
                  <a:schemeClr val="lt1"/>
                </a:solidFill>
              </a:rPr>
              <a:t>1. Partcipant Files</a:t>
            </a:r>
            <a:endParaRPr/>
          </a:p>
        </p:txBody>
      </p:sp>
      <p:grpSp>
        <p:nvGrpSpPr>
          <p:cNvPr id="189" name="Google Shape;189;p7"/>
          <p:cNvGrpSpPr/>
          <p:nvPr/>
        </p:nvGrpSpPr>
        <p:grpSpPr>
          <a:xfrm>
            <a:off x="4662106" y="992190"/>
            <a:ext cx="6912245" cy="4832651"/>
            <a:chOff x="0" y="352115"/>
            <a:chExt cx="6912245" cy="4832651"/>
          </a:xfrm>
        </p:grpSpPr>
        <p:sp>
          <p:nvSpPr>
            <p:cNvPr id="190" name="Google Shape;190;p7"/>
            <p:cNvSpPr/>
            <p:nvPr/>
          </p:nvSpPr>
          <p:spPr>
            <a:xfrm>
              <a:off x="0" y="352115"/>
              <a:ext cx="6912245" cy="1557123"/>
            </a:xfrm>
            <a:prstGeom prst="roundRect">
              <a:avLst>
                <a:gd fmla="val 16667" name="adj"/>
              </a:avLst>
            </a:prstGeom>
            <a:gradFill>
              <a:gsLst>
                <a:gs pos="0">
                  <a:srgbClr val="A1EBD9"/>
                </a:gs>
                <a:gs pos="50000">
                  <a:srgbClr val="90ECD5"/>
                </a:gs>
                <a:gs pos="100000">
                  <a:srgbClr val="79D5B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76012" y="428127"/>
              <a:ext cx="6760221" cy="140509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orbel"/>
                <a:buNone/>
              </a:pPr>
              <a:r>
                <a:rPr lang="en-US" sz="2800">
                  <a:solidFill>
                    <a:schemeClr val="lt1"/>
                  </a:solidFill>
                  <a:latin typeface="Corbel"/>
                  <a:ea typeface="Corbel"/>
                  <a:cs typeface="Corbel"/>
                  <a:sym typeface="Corbel"/>
                </a:rPr>
                <a:t>Participant File Review</a:t>
              </a:r>
              <a:endParaRPr/>
            </a:p>
            <a:p>
              <a:pPr indent="0" lvl="0" marL="0" marR="0" rtl="0" algn="l">
                <a:lnSpc>
                  <a:spcPct val="90000"/>
                </a:lnSpc>
                <a:spcBef>
                  <a:spcPts val="980"/>
                </a:spcBef>
                <a:spcAft>
                  <a:spcPts val="0"/>
                </a:spcAft>
                <a:buClr>
                  <a:schemeClr val="lt1"/>
                </a:buClr>
                <a:buSzPts val="2800"/>
                <a:buFont typeface="Corbel"/>
                <a:buNone/>
              </a:pPr>
              <a:r>
                <a:rPr lang="en-US" sz="2800">
                  <a:solidFill>
                    <a:schemeClr val="lt1"/>
                  </a:solidFill>
                  <a:latin typeface="Corbel"/>
                  <a:ea typeface="Corbel"/>
                  <a:cs typeface="Corbel"/>
                  <a:sym typeface="Corbel"/>
                </a:rPr>
                <a:t>10% or a minimum of 3 files will be reviewed</a:t>
              </a:r>
              <a:endParaRPr/>
            </a:p>
          </p:txBody>
        </p:sp>
        <p:sp>
          <p:nvSpPr>
            <p:cNvPr id="192" name="Google Shape;192;p7"/>
            <p:cNvSpPr/>
            <p:nvPr/>
          </p:nvSpPr>
          <p:spPr>
            <a:xfrm>
              <a:off x="0" y="1989879"/>
              <a:ext cx="6912245" cy="1557123"/>
            </a:xfrm>
            <a:prstGeom prst="roundRect">
              <a:avLst>
                <a:gd fmla="val 16667" name="adj"/>
              </a:avLst>
            </a:prstGeom>
            <a:gradFill>
              <a:gsLst>
                <a:gs pos="0">
                  <a:srgbClr val="7FDF83"/>
                </a:gs>
                <a:gs pos="50000">
                  <a:srgbClr val="68DF6C"/>
                </a:gs>
                <a:gs pos="100000">
                  <a:srgbClr val="54CC5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txBox="1"/>
            <p:nvPr/>
          </p:nvSpPr>
          <p:spPr>
            <a:xfrm>
              <a:off x="76012" y="2065891"/>
              <a:ext cx="6760221" cy="140509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orbel"/>
                <a:buNone/>
              </a:pPr>
              <a:r>
                <a:rPr lang="en-US" sz="2800">
                  <a:solidFill>
                    <a:schemeClr val="lt1"/>
                  </a:solidFill>
                  <a:latin typeface="Corbel"/>
                  <a:ea typeface="Corbel"/>
                  <a:cs typeface="Corbel"/>
                  <a:sym typeface="Corbel"/>
                </a:rPr>
                <a:t>Participant list  with identifier (PID) will be pulled from HMIS for a random selection of files</a:t>
              </a:r>
              <a:endParaRPr/>
            </a:p>
          </p:txBody>
        </p:sp>
        <p:sp>
          <p:nvSpPr>
            <p:cNvPr id="194" name="Google Shape;194;p7"/>
            <p:cNvSpPr/>
            <p:nvPr/>
          </p:nvSpPr>
          <p:spPr>
            <a:xfrm>
              <a:off x="0" y="3627643"/>
              <a:ext cx="6912245" cy="1557123"/>
            </a:xfrm>
            <a:prstGeom prst="roundRect">
              <a:avLst>
                <a:gd fmla="val 16667" name="adj"/>
              </a:avLst>
            </a:prstGeom>
            <a:gradFill>
              <a:gsLst>
                <a:gs pos="0">
                  <a:srgbClr val="A9D461"/>
                </a:gs>
                <a:gs pos="50000">
                  <a:srgbClr val="A2D340"/>
                </a:gs>
                <a:gs pos="100000">
                  <a:srgbClr val="90C2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76012" y="3703655"/>
              <a:ext cx="6760221" cy="140509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orbel"/>
                <a:buNone/>
              </a:pPr>
              <a:r>
                <a:rPr lang="en-US" sz="2800">
                  <a:solidFill>
                    <a:schemeClr val="lt1"/>
                  </a:solidFill>
                  <a:latin typeface="Corbel"/>
                  <a:ea typeface="Corbel"/>
                  <a:cs typeface="Corbel"/>
                  <a:sym typeface="Corbel"/>
                </a:rPr>
                <a:t>Participants files will be reviewed based on the required documents for the project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8"/>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02" name="Google Shape;202;p8"/>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03" name="Google Shape;203;p8"/>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Corbel"/>
              <a:buNone/>
            </a:pPr>
            <a:r>
              <a:rPr lang="en-US" sz="3700">
                <a:solidFill>
                  <a:schemeClr val="lt1"/>
                </a:solidFill>
              </a:rPr>
              <a:t>Outline of Monitoring</a:t>
            </a:r>
            <a:br>
              <a:rPr lang="en-US" sz="3700">
                <a:solidFill>
                  <a:schemeClr val="lt1"/>
                </a:solidFill>
              </a:rPr>
            </a:br>
            <a:br>
              <a:rPr lang="en-US" sz="3700">
                <a:solidFill>
                  <a:schemeClr val="lt1"/>
                </a:solidFill>
              </a:rPr>
            </a:br>
            <a:r>
              <a:rPr lang="en-US" sz="3700">
                <a:solidFill>
                  <a:schemeClr val="lt1"/>
                </a:solidFill>
              </a:rPr>
              <a:t>2. </a:t>
            </a:r>
            <a:r>
              <a:rPr lang="en-US" sz="2700">
                <a:solidFill>
                  <a:schemeClr val="lt1"/>
                </a:solidFill>
              </a:rPr>
              <a:t>Annual Performance Report (APR),  Quarterly Status Report (QSR), </a:t>
            </a:r>
            <a:br>
              <a:rPr lang="en-US" sz="2700">
                <a:solidFill>
                  <a:schemeClr val="lt1"/>
                </a:solidFill>
              </a:rPr>
            </a:br>
            <a:r>
              <a:rPr lang="en-US" sz="2700">
                <a:solidFill>
                  <a:schemeClr val="lt1"/>
                </a:solidFill>
              </a:rPr>
              <a:t>CAPER, Spending Reports</a:t>
            </a:r>
            <a:endParaRPr/>
          </a:p>
        </p:txBody>
      </p:sp>
      <p:grpSp>
        <p:nvGrpSpPr>
          <p:cNvPr id="204" name="Google Shape;204;p8"/>
          <p:cNvGrpSpPr/>
          <p:nvPr/>
        </p:nvGrpSpPr>
        <p:grpSpPr>
          <a:xfrm>
            <a:off x="4662106" y="640075"/>
            <a:ext cx="6912245" cy="5536883"/>
            <a:chOff x="0" y="0"/>
            <a:chExt cx="6912245" cy="5536883"/>
          </a:xfrm>
        </p:grpSpPr>
        <p:sp>
          <p:nvSpPr>
            <p:cNvPr id="205" name="Google Shape;205;p8"/>
            <p:cNvSpPr/>
            <p:nvPr/>
          </p:nvSpPr>
          <p:spPr>
            <a:xfrm>
              <a:off x="0" y="0"/>
              <a:ext cx="6912245" cy="1759680"/>
            </a:xfrm>
            <a:prstGeom prst="roundRect">
              <a:avLst>
                <a:gd fmla="val 16667" name="adj"/>
              </a:avLst>
            </a:prstGeom>
            <a:gradFill>
              <a:gsLst>
                <a:gs pos="0">
                  <a:srgbClr val="A1EBD9"/>
                </a:gs>
                <a:gs pos="50000">
                  <a:srgbClr val="90ECD5"/>
                </a:gs>
                <a:gs pos="100000">
                  <a:srgbClr val="79D5B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85900" y="85900"/>
              <a:ext cx="6740445" cy="15878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Corbel"/>
                <a:buNone/>
              </a:pPr>
              <a:r>
                <a:rPr lang="en-US" sz="3200">
                  <a:solidFill>
                    <a:schemeClr val="lt1"/>
                  </a:solidFill>
                  <a:latin typeface="Corbel"/>
                  <a:ea typeface="Corbel"/>
                  <a:cs typeface="Corbel"/>
                  <a:sym typeface="Corbel"/>
                </a:rPr>
                <a:t>APR or CAPER will be reviewed for performance outcomes, on-time submission and errors</a:t>
              </a:r>
              <a:endParaRPr/>
            </a:p>
          </p:txBody>
        </p:sp>
        <p:sp>
          <p:nvSpPr>
            <p:cNvPr id="207" name="Google Shape;207;p8"/>
            <p:cNvSpPr/>
            <p:nvPr/>
          </p:nvSpPr>
          <p:spPr>
            <a:xfrm>
              <a:off x="0" y="3777203"/>
              <a:ext cx="6912245" cy="1759680"/>
            </a:xfrm>
            <a:prstGeom prst="roundRect">
              <a:avLst>
                <a:gd fmla="val 16667" name="adj"/>
              </a:avLst>
            </a:prstGeom>
            <a:gradFill>
              <a:gsLst>
                <a:gs pos="0">
                  <a:srgbClr val="7FDF83"/>
                </a:gs>
                <a:gs pos="50000">
                  <a:srgbClr val="68DF6C"/>
                </a:gs>
                <a:gs pos="100000">
                  <a:srgbClr val="54CC5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txBox="1"/>
            <p:nvPr/>
          </p:nvSpPr>
          <p:spPr>
            <a:xfrm>
              <a:off x="85900" y="3863103"/>
              <a:ext cx="6740445" cy="15878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Corbel"/>
                <a:buNone/>
              </a:pPr>
              <a:r>
                <a:rPr lang="en-US" sz="3200">
                  <a:solidFill>
                    <a:schemeClr val="lt1"/>
                  </a:solidFill>
                  <a:latin typeface="Corbel"/>
                  <a:ea typeface="Corbel"/>
                  <a:cs typeface="Corbel"/>
                  <a:sym typeface="Corbel"/>
                </a:rPr>
                <a:t>QSR &amp; CoC Funding Reports will be reviewed for utilization of funds</a:t>
              </a:r>
              <a:endParaRPr/>
            </a:p>
          </p:txBody>
        </p:sp>
        <p:sp>
          <p:nvSpPr>
            <p:cNvPr id="209" name="Google Shape;209;p8"/>
            <p:cNvSpPr/>
            <p:nvPr/>
          </p:nvSpPr>
          <p:spPr>
            <a:xfrm>
              <a:off x="0" y="1909084"/>
              <a:ext cx="6912245" cy="1759680"/>
            </a:xfrm>
            <a:prstGeom prst="roundRect">
              <a:avLst>
                <a:gd fmla="val 16667" name="adj"/>
              </a:avLst>
            </a:prstGeom>
            <a:gradFill>
              <a:gsLst>
                <a:gs pos="0">
                  <a:srgbClr val="A9D461"/>
                </a:gs>
                <a:gs pos="50000">
                  <a:srgbClr val="A2D340"/>
                </a:gs>
                <a:gs pos="100000">
                  <a:srgbClr val="90C2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txBox="1"/>
            <p:nvPr/>
          </p:nvSpPr>
          <p:spPr>
            <a:xfrm>
              <a:off x="85900" y="1994984"/>
              <a:ext cx="6740445" cy="158788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Corbel"/>
                <a:buNone/>
              </a:pPr>
              <a:r>
                <a:rPr lang="en-US" sz="3200">
                  <a:solidFill>
                    <a:schemeClr val="lt1"/>
                  </a:solidFill>
                  <a:latin typeface="Corbel"/>
                  <a:ea typeface="Corbel"/>
                  <a:cs typeface="Corbel"/>
                  <a:sym typeface="Corbel"/>
                </a:rPr>
                <a:t>QSR will be reviewed for successes and program challenges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9"/>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17" name="Google Shape;217;p9"/>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18" name="Google Shape;218;p9"/>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Corbel"/>
              <a:buNone/>
            </a:pPr>
            <a:r>
              <a:rPr lang="en-US" sz="3700">
                <a:solidFill>
                  <a:schemeClr val="lt1"/>
                </a:solidFill>
              </a:rPr>
              <a:t>Outline of Monitoring</a:t>
            </a:r>
            <a:br>
              <a:rPr lang="en-US" sz="3700">
                <a:solidFill>
                  <a:schemeClr val="lt1"/>
                </a:solidFill>
              </a:rPr>
            </a:br>
            <a:br>
              <a:rPr lang="en-US" sz="3700">
                <a:solidFill>
                  <a:schemeClr val="lt1"/>
                </a:solidFill>
              </a:rPr>
            </a:br>
            <a:r>
              <a:rPr lang="en-US" sz="3700">
                <a:solidFill>
                  <a:schemeClr val="lt1"/>
                </a:solidFill>
              </a:rPr>
              <a:t>3. Application</a:t>
            </a:r>
            <a:br>
              <a:rPr lang="en-US" sz="3700">
                <a:solidFill>
                  <a:schemeClr val="lt1"/>
                </a:solidFill>
              </a:rPr>
            </a:br>
            <a:r>
              <a:rPr lang="en-US" sz="3700">
                <a:solidFill>
                  <a:schemeClr val="lt1"/>
                </a:solidFill>
              </a:rPr>
              <a:t>Review</a:t>
            </a:r>
            <a:endParaRPr/>
          </a:p>
        </p:txBody>
      </p:sp>
      <p:grpSp>
        <p:nvGrpSpPr>
          <p:cNvPr id="219" name="Google Shape;219;p9"/>
          <p:cNvGrpSpPr/>
          <p:nvPr/>
        </p:nvGrpSpPr>
        <p:grpSpPr>
          <a:xfrm>
            <a:off x="4662106" y="656316"/>
            <a:ext cx="6912245" cy="5504400"/>
            <a:chOff x="0" y="16241"/>
            <a:chExt cx="6912245" cy="5504400"/>
          </a:xfrm>
        </p:grpSpPr>
        <p:sp>
          <p:nvSpPr>
            <p:cNvPr id="220" name="Google Shape;220;p9"/>
            <p:cNvSpPr/>
            <p:nvPr/>
          </p:nvSpPr>
          <p:spPr>
            <a:xfrm>
              <a:off x="0" y="16241"/>
              <a:ext cx="6912245" cy="1750320"/>
            </a:xfrm>
            <a:prstGeom prst="roundRect">
              <a:avLst>
                <a:gd fmla="val 16667" name="adj"/>
              </a:avLst>
            </a:prstGeom>
            <a:gradFill>
              <a:gsLst>
                <a:gs pos="0">
                  <a:srgbClr val="A1EBD9"/>
                </a:gs>
                <a:gs pos="50000">
                  <a:srgbClr val="90ECD5"/>
                </a:gs>
                <a:gs pos="100000">
                  <a:srgbClr val="79D5B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txBox="1"/>
            <p:nvPr/>
          </p:nvSpPr>
          <p:spPr>
            <a:xfrm>
              <a:off x="85444" y="101685"/>
              <a:ext cx="6741357" cy="1579432"/>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chemeClr val="lt1"/>
                </a:buClr>
                <a:buSzPts val="4400"/>
                <a:buFont typeface="Corbel"/>
                <a:buNone/>
              </a:pPr>
              <a:r>
                <a:rPr lang="en-US" sz="4400">
                  <a:solidFill>
                    <a:schemeClr val="lt1"/>
                  </a:solidFill>
                  <a:latin typeface="Corbel"/>
                  <a:ea typeface="Corbel"/>
                  <a:cs typeface="Corbel"/>
                  <a:sym typeface="Corbel"/>
                </a:rPr>
                <a:t>General Program Information</a:t>
              </a:r>
              <a:endParaRPr/>
            </a:p>
          </p:txBody>
        </p:sp>
        <p:sp>
          <p:nvSpPr>
            <p:cNvPr id="222" name="Google Shape;222;p9"/>
            <p:cNvSpPr/>
            <p:nvPr/>
          </p:nvSpPr>
          <p:spPr>
            <a:xfrm>
              <a:off x="0" y="1893281"/>
              <a:ext cx="6912245" cy="1750320"/>
            </a:xfrm>
            <a:prstGeom prst="roundRect">
              <a:avLst>
                <a:gd fmla="val 16667" name="adj"/>
              </a:avLst>
            </a:prstGeom>
            <a:gradFill>
              <a:gsLst>
                <a:gs pos="0">
                  <a:srgbClr val="7FDF83"/>
                </a:gs>
                <a:gs pos="50000">
                  <a:srgbClr val="68DF6C"/>
                </a:gs>
                <a:gs pos="100000">
                  <a:srgbClr val="54CC5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txBox="1"/>
            <p:nvPr/>
          </p:nvSpPr>
          <p:spPr>
            <a:xfrm>
              <a:off x="85444" y="1978725"/>
              <a:ext cx="6741357" cy="1579432"/>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chemeClr val="lt1"/>
                </a:buClr>
                <a:buSzPts val="4400"/>
                <a:buFont typeface="Corbel"/>
                <a:buNone/>
              </a:pPr>
              <a:r>
                <a:rPr lang="en-US" sz="4400">
                  <a:solidFill>
                    <a:schemeClr val="lt1"/>
                  </a:solidFill>
                  <a:latin typeface="Corbel"/>
                  <a:ea typeface="Corbel"/>
                  <a:cs typeface="Corbel"/>
                  <a:sym typeface="Corbel"/>
                </a:rPr>
                <a:t>Budget and Match</a:t>
              </a:r>
              <a:endParaRPr/>
            </a:p>
          </p:txBody>
        </p:sp>
        <p:sp>
          <p:nvSpPr>
            <p:cNvPr id="224" name="Google Shape;224;p9"/>
            <p:cNvSpPr/>
            <p:nvPr/>
          </p:nvSpPr>
          <p:spPr>
            <a:xfrm>
              <a:off x="0" y="3770321"/>
              <a:ext cx="6912245" cy="1750320"/>
            </a:xfrm>
            <a:prstGeom prst="roundRect">
              <a:avLst>
                <a:gd fmla="val 16667" name="adj"/>
              </a:avLst>
            </a:prstGeom>
            <a:gradFill>
              <a:gsLst>
                <a:gs pos="0">
                  <a:srgbClr val="A9D461"/>
                </a:gs>
                <a:gs pos="50000">
                  <a:srgbClr val="A2D340"/>
                </a:gs>
                <a:gs pos="100000">
                  <a:srgbClr val="90C2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txBox="1"/>
            <p:nvPr/>
          </p:nvSpPr>
          <p:spPr>
            <a:xfrm>
              <a:off x="85444" y="3855765"/>
              <a:ext cx="6741357" cy="1579432"/>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chemeClr val="lt1"/>
                </a:buClr>
                <a:buSzPts val="4400"/>
                <a:buFont typeface="Corbel"/>
                <a:buNone/>
              </a:pPr>
              <a:r>
                <a:rPr lang="en-US" sz="4400">
                  <a:solidFill>
                    <a:schemeClr val="lt1"/>
                  </a:solidFill>
                  <a:latin typeface="Corbel"/>
                  <a:ea typeface="Corbel"/>
                  <a:cs typeface="Corbel"/>
                  <a:sym typeface="Corbel"/>
                </a:rPr>
                <a:t>Number of Participants to be served</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2020-06-01T10:37:33Z</dcterms:created>
  <dc:creator>Melissa Terrell</dc:creator>
</cp:coreProperties>
</file>